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72" r:id="rId4"/>
    <p:sldId id="258" r:id="rId5"/>
    <p:sldId id="266" r:id="rId6"/>
    <p:sldId id="262" r:id="rId7"/>
    <p:sldId id="257" r:id="rId8"/>
    <p:sldId id="259" r:id="rId9"/>
    <p:sldId id="261" r:id="rId10"/>
    <p:sldId id="263" r:id="rId11"/>
    <p:sldId id="265" r:id="rId12"/>
    <p:sldId id="267" r:id="rId13"/>
    <p:sldId id="268" r:id="rId14"/>
    <p:sldId id="270" r:id="rId15"/>
    <p:sldId id="271" r:id="rId16"/>
    <p:sldId id="264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FF"/>
    <a:srgbClr val="FFCCFF"/>
    <a:srgbClr val="1456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443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653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890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9295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713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7830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3597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2396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81078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4977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4390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806A-821E-8843-88E9-F2BE0C7FE385}" type="datetimeFigureOut">
              <a:rPr lang="en-US" smtClean="0"/>
              <a:pPr/>
              <a:t>2/27/2013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CEF32-F4A2-804C-8916-C87FCAF358B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070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9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2955" y="2397837"/>
            <a:ext cx="8141109" cy="3118060"/>
          </a:xfrm>
        </p:spPr>
        <p:txBody>
          <a:bodyPr anchor="t">
            <a:normAutofit fontScale="90000"/>
          </a:bodyPr>
          <a:lstStyle/>
          <a:p>
            <a:pPr algn="l"/>
            <a:r>
              <a:rPr lang="sr-Latn-RS" b="1" dirty="0" smtClean="0">
                <a:solidFill>
                  <a:schemeClr val="bg1"/>
                </a:solidFill>
                <a:latin typeface="Arial Narrow" pitchFamily="34" charset="0"/>
              </a:rPr>
              <a:t>IZGRADNJA POSTROJENJA I PROIZVODNJA ELEKTRIČNE/TOPLOTNE ENERGIJE </a:t>
            </a:r>
            <a:br>
              <a:rPr lang="sr-Latn-RS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sr-Latn-RS" b="1" dirty="0" smtClean="0">
                <a:solidFill>
                  <a:schemeClr val="bg1"/>
                </a:solidFill>
                <a:latin typeface="Arial Narrow" pitchFamily="34" charset="0"/>
              </a:rPr>
              <a:t>IZ OBNOVLJIVIH IZVORA</a:t>
            </a:r>
            <a:br>
              <a:rPr lang="sr-Latn-RS" b="1" dirty="0" smtClean="0">
                <a:solidFill>
                  <a:schemeClr val="bg1"/>
                </a:solidFill>
                <a:latin typeface="Arial Narrow" pitchFamily="34" charset="0"/>
              </a:rPr>
            </a:br>
            <a:r>
              <a:rPr lang="sr-Latn-RS" b="1" dirty="0" smtClean="0">
                <a:solidFill>
                  <a:schemeClr val="bg1"/>
                </a:solidFill>
                <a:latin typeface="Arial Narrow" pitchFamily="34" charset="0"/>
              </a:rPr>
              <a:t>U REPUBLICI SRBIJI</a:t>
            </a:r>
            <a:endParaRPr lang="en-US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12956" y="648929"/>
            <a:ext cx="7472158" cy="64892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r-Latn-CS" sz="2000" b="1" i="1" dirty="0" smtClean="0">
                <a:solidFill>
                  <a:schemeClr val="bg1"/>
                </a:solidFill>
                <a:latin typeface="+mj-lt"/>
              </a:rPr>
              <a:t>dr Branislava Lepotić Kovačević, dipl.prav.</a:t>
            </a:r>
          </a:p>
        </p:txBody>
      </p:sp>
    </p:spTree>
    <p:extLst>
      <p:ext uri="{BB962C8B-B14F-4D97-AF65-F5344CB8AC3E}">
        <p14:creationId xmlns:p14="http://schemas.microsoft.com/office/powerpoint/2010/main" xmlns="" val="33897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pPr algn="l"/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I Sticanje prava na istraživanje i eksploataciju 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233863"/>
          </a:xfrm>
        </p:spPr>
        <p:txBody>
          <a:bodyPr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 Narrow" pitchFamily="34" charset="0"/>
                <a:cs typeface="Arial" pitchFamily="34" charset="0"/>
              </a:rPr>
              <a:t>I-1  </a:t>
            </a:r>
            <a:r>
              <a:rPr lang="en-US" sz="2800" b="1" dirty="0" err="1" smtClean="0">
                <a:latin typeface="Arial Narrow" pitchFamily="34" charset="0"/>
                <a:cs typeface="Arial" pitchFamily="34" charset="0"/>
              </a:rPr>
              <a:t>Geološka</a:t>
            </a:r>
            <a:r>
              <a:rPr lang="en-US" sz="28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  <a:cs typeface="Arial" pitchFamily="34" charset="0"/>
              </a:rPr>
              <a:t>istraživanja</a:t>
            </a:r>
            <a:endParaRPr lang="en-US" sz="2800" b="1" dirty="0" smtClean="0">
              <a:latin typeface="Arial Narrow" pitchFamily="34" charset="0"/>
              <a:cs typeface="Arial" pitchFamily="34" charset="0"/>
            </a:endParaRP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Projekat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geoloških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istraživanja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	</a:t>
            </a: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Odobrenje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za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geološka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istraživanja</a:t>
            </a:r>
            <a:endParaRPr lang="en-US" sz="2400" b="1" dirty="0" smtClean="0">
              <a:latin typeface="Arial Narrow" pitchFamily="34" charset="0"/>
              <a:cs typeface="Arial" pitchFamily="34" charset="0"/>
            </a:endParaRP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sr-Latn-RS" sz="2400" b="1" dirty="0" smtClean="0">
                <a:latin typeface="Arial Narrow" pitchFamily="34" charset="0"/>
                <a:cs typeface="Arial" pitchFamily="34" charset="0"/>
              </a:rPr>
              <a:t>Klasifikacija podzemnih voda i heotermalnih resursa</a:t>
            </a:r>
            <a:endParaRPr lang="en-US" sz="2400" b="1" dirty="0" smtClean="0">
              <a:latin typeface="Arial Narrow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endParaRPr lang="en-US" sz="2800" b="1" dirty="0" smtClean="0">
              <a:latin typeface="Arial Narrow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800" b="1" dirty="0" smtClean="0">
                <a:latin typeface="Arial Narrow" pitchFamily="34" charset="0"/>
                <a:cs typeface="Arial" pitchFamily="34" charset="0"/>
              </a:rPr>
              <a:t>I-2  </a:t>
            </a:r>
            <a:r>
              <a:rPr lang="en-US" sz="2800" b="1" dirty="0" err="1" smtClean="0">
                <a:latin typeface="Arial Narrow" pitchFamily="34" charset="0"/>
                <a:cs typeface="Arial" pitchFamily="34" charset="0"/>
              </a:rPr>
              <a:t>Eksploatacija</a:t>
            </a:r>
            <a:r>
              <a:rPr lang="en-US" sz="28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  <a:cs typeface="Arial" pitchFamily="34" charset="0"/>
              </a:rPr>
              <a:t>geotermalne</a:t>
            </a:r>
            <a:r>
              <a:rPr lang="en-US" sz="28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  <a:cs typeface="Arial" pitchFamily="34" charset="0"/>
              </a:rPr>
              <a:t>energije</a:t>
            </a:r>
            <a:endParaRPr lang="en-US" sz="2800" b="1" dirty="0" smtClean="0">
              <a:latin typeface="Arial Narrow" pitchFamily="34" charset="0"/>
              <a:cs typeface="Arial" pitchFamily="34" charset="0"/>
            </a:endParaRP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Odobrenje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za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eksploataciju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mineralnih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sirovina</a:t>
            </a:r>
            <a:endParaRPr lang="en-US" sz="2400" b="1" dirty="0" smtClean="0">
              <a:latin typeface="Arial Narrow" pitchFamily="34" charset="0"/>
              <a:cs typeface="Arial" pitchFamily="34" charset="0"/>
            </a:endParaRP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Odobrenje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za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izvođenje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rudarskih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radova</a:t>
            </a:r>
            <a:endParaRPr lang="sr-Latn-RS" sz="2400" b="1" dirty="0" smtClean="0">
              <a:latin typeface="Arial Narrow" pitchFamily="34" charset="0"/>
              <a:cs typeface="Arial" pitchFamily="34" charset="0"/>
            </a:endParaRP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Rudarski</a:t>
            </a:r>
            <a:r>
              <a:rPr lang="en-US" sz="2400" b="1" dirty="0" smtClean="0">
                <a:latin typeface="Arial Narrow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 Narrow" pitchFamily="34" charset="0"/>
                <a:cs typeface="Arial" pitchFamily="34" charset="0"/>
              </a:rPr>
              <a:t>objekti</a:t>
            </a:r>
            <a:r>
              <a:rPr lang="sr-Latn-RS" sz="2400" b="1" dirty="0" smtClean="0">
                <a:latin typeface="Arial Narrow" pitchFamily="34" charset="0"/>
                <a:cs typeface="Arial" pitchFamily="34" charset="0"/>
              </a:rPr>
              <a:t> i upotrebna dozvola</a:t>
            </a:r>
          </a:p>
          <a:p>
            <a:pPr marL="1079500" indent="-457200" eaLnBrk="1" fontAlgn="auto" hangingPunct="1">
              <a:spcAft>
                <a:spcPts val="0"/>
              </a:spcAft>
              <a:buClr>
                <a:srgbClr val="C00000"/>
              </a:buClr>
              <a:buSzPct val="120000"/>
              <a:buFont typeface="Arial" pitchFamily="34" charset="0"/>
              <a:buChar char="•"/>
              <a:defRPr/>
            </a:pPr>
            <a:r>
              <a:rPr lang="sr-Latn-RS" sz="2400" b="1" dirty="0" smtClean="0">
                <a:latin typeface="Arial Narrow" pitchFamily="34" charset="0"/>
                <a:cs typeface="Arial" pitchFamily="34" charset="0"/>
              </a:rPr>
              <a:t>Licence prava rudarstva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146167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II </a:t>
            </a:r>
            <a:r>
              <a:rPr lang="sr-Latn-RS" sz="3200" b="1" dirty="0">
                <a:solidFill>
                  <a:schemeClr val="accent1"/>
                </a:solidFill>
                <a:latin typeface="Arial Narrow" pitchFamily="34" charset="0"/>
              </a:rPr>
              <a:t>Sticanje prava na izgradnju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sr-Latn-R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1258888" y="1700213"/>
            <a:ext cx="6697662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187450" y="3284538"/>
            <a:ext cx="6985000" cy="287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1403350" y="2492375"/>
            <a:ext cx="6269038" cy="646113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II-2 </a:t>
            </a: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  </a:t>
            </a:r>
            <a:r>
              <a:rPr lang="en-US" sz="1800" b="0" dirty="0" err="1" smtClean="0">
                <a:latin typeface="Arial" charset="0"/>
              </a:rPr>
              <a:t>Pribavljanje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energetske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dozvole</a:t>
            </a:r>
            <a:endParaRPr lang="sr-Latn-RS" sz="1800" b="0" dirty="0" smtClean="0">
              <a:latin typeface="Arial" charset="0"/>
            </a:endParaRPr>
          </a:p>
          <a:p>
            <a:pPr eaLnBrk="1" hangingPunct="1">
              <a:defRPr/>
            </a:pPr>
            <a:endParaRPr lang="en-US" sz="1800" b="0" dirty="0" smtClean="0">
              <a:latin typeface="Arial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1403350" y="3716338"/>
            <a:ext cx="6343340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II-3 </a:t>
            </a: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    </a:t>
            </a:r>
            <a:r>
              <a:rPr lang="en-US" sz="1800" b="0" dirty="0" err="1" smtClean="0">
                <a:latin typeface="Arial" charset="0"/>
              </a:rPr>
              <a:t>Pribavljanje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lokacijske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dozvole</a:t>
            </a:r>
            <a:r>
              <a:rPr lang="sr-Latn-RS" sz="1800" b="0" dirty="0" smtClean="0">
                <a:latin typeface="Arial" charset="0"/>
              </a:rPr>
              <a:t>*</a:t>
            </a:r>
            <a:endParaRPr lang="en-US" sz="1800" b="0" dirty="0" smtClean="0">
              <a:latin typeface="Arial" charset="0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1403350" y="4868863"/>
            <a:ext cx="6240747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II-4 </a:t>
            </a: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</a:t>
            </a:r>
            <a:r>
              <a:rPr lang="en-US" sz="1800" b="0" dirty="0" err="1" smtClean="0">
                <a:latin typeface="Arial" charset="0"/>
              </a:rPr>
              <a:t>Pribavljanje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građevinske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dozvole</a:t>
            </a:r>
            <a:endParaRPr lang="en-US" sz="1800" b="0" dirty="0" smtClean="0">
              <a:latin typeface="Arial" charset="0"/>
            </a:endParaRPr>
          </a:p>
        </p:txBody>
      </p:sp>
      <p:sp>
        <p:nvSpPr>
          <p:cNvPr id="37" name="Text Box 6"/>
          <p:cNvSpPr txBox="1">
            <a:spLocks noChangeArrowheads="1"/>
          </p:cNvSpPr>
          <p:nvPr/>
        </p:nvSpPr>
        <p:spPr bwMode="auto">
          <a:xfrm>
            <a:off x="1403350" y="5805488"/>
            <a:ext cx="6348148" cy="369332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II-5</a:t>
            </a:r>
            <a:r>
              <a:rPr lang="sr-Latn-RS" sz="1800" b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</a:t>
            </a:r>
            <a:r>
              <a:rPr lang="en-US" sz="1800" b="0" dirty="0" err="1" smtClean="0">
                <a:latin typeface="Arial" charset="0"/>
              </a:rPr>
              <a:t>Pribavljanje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vodne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dozvole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sr-Latn-RS" sz="1800" b="0" dirty="0" smtClean="0">
                <a:latin typeface="Arial" charset="0"/>
              </a:rPr>
              <a:t>i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upotrebne</a:t>
            </a:r>
            <a:r>
              <a:rPr lang="en-US" sz="1800" b="0" dirty="0" smtClean="0">
                <a:latin typeface="Arial" charset="0"/>
              </a:rPr>
              <a:t> </a:t>
            </a:r>
            <a:r>
              <a:rPr lang="en-US" sz="1800" b="0" dirty="0" err="1" smtClean="0">
                <a:latin typeface="Arial" charset="0"/>
              </a:rPr>
              <a:t>dozvole</a:t>
            </a:r>
            <a:endParaRPr lang="en-US" sz="1800" b="0" dirty="0" smtClean="0">
              <a:latin typeface="Arial" charset="0"/>
            </a:endParaRPr>
          </a:p>
        </p:txBody>
      </p:sp>
      <p:sp>
        <p:nvSpPr>
          <p:cNvPr id="38" name="Text Box 8"/>
          <p:cNvSpPr txBox="1">
            <a:spLocks noChangeArrowheads="1"/>
          </p:cNvSpPr>
          <p:nvPr/>
        </p:nvSpPr>
        <p:spPr bwMode="auto">
          <a:xfrm>
            <a:off x="2124075" y="3068638"/>
            <a:ext cx="5472113" cy="668337"/>
          </a:xfrm>
          <a:prstGeom prst="rect">
            <a:avLst/>
          </a:prstGeom>
          <a:noFill/>
          <a:ln w="28575">
            <a:solidFill>
              <a:srgbClr val="00CC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en-US" sz="1200" b="1" i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Izrada Prethodne studije opravdanosti sa generalnim projektom</a:t>
            </a:r>
          </a:p>
          <a:p>
            <a:pPr algn="r" eaLnBrk="1" hangingPunct="1"/>
            <a:r>
              <a:rPr lang="en-US" sz="1200" b="1" i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Rešavanje Imovinsko-pravnih odnosa / Parcelacija i preparcelacija</a:t>
            </a:r>
          </a:p>
          <a:p>
            <a:pPr algn="r" eaLnBrk="1" hangingPunct="1"/>
            <a:r>
              <a:rPr lang="en-US" sz="1200" b="1" i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Prikupljanje uslova za projektovanje</a:t>
            </a:r>
          </a:p>
        </p:txBody>
      </p:sp>
      <p:sp>
        <p:nvSpPr>
          <p:cNvPr id="39" name="Text Box 9"/>
          <p:cNvSpPr txBox="1">
            <a:spLocks noChangeArrowheads="1"/>
          </p:cNvSpPr>
          <p:nvPr/>
        </p:nvSpPr>
        <p:spPr bwMode="auto">
          <a:xfrm>
            <a:off x="2124075" y="4294188"/>
            <a:ext cx="5472113" cy="646331"/>
          </a:xfrm>
          <a:prstGeom prst="rect">
            <a:avLst/>
          </a:prstGeom>
          <a:noFill/>
          <a:ln w="28575">
            <a:solidFill>
              <a:srgbClr val="00CC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Izrada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Studije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opravdanosti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idejnim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projektom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Glavni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projekat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 eaLnBrk="1" hangingPunct="1"/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Izrada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studije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proceni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uticaja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životnu</a:t>
            </a:r>
            <a:r>
              <a:rPr lang="en-US" sz="1200" b="1" i="1" dirty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i="1" dirty="0" err="1" smtClean="0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sredinu</a:t>
            </a:r>
            <a:endParaRPr lang="sr-Latn-RS" sz="1200" b="1" i="1" dirty="0" smtClean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  <a:p>
            <a:pPr algn="r" eaLnBrk="1" hangingPunct="1"/>
            <a:r>
              <a:rPr lang="sr-Latn-RS" sz="1200" b="1" i="1" dirty="0" smtClean="0">
                <a:solidFill>
                  <a:srgbClr val="FF99FF"/>
                </a:solidFill>
                <a:latin typeface="Arial" pitchFamily="34" charset="0"/>
                <a:cs typeface="Arial" pitchFamily="34" charset="0"/>
              </a:rPr>
              <a:t>Pribavljanje integrisane dozvole</a:t>
            </a:r>
            <a:r>
              <a:rPr lang="en-US" sz="1200" b="1" i="1" dirty="0" smtClean="0">
                <a:solidFill>
                  <a:srgbClr val="FF99FF"/>
                </a:solidFill>
                <a:latin typeface="Arial" pitchFamily="34" charset="0"/>
                <a:cs typeface="Arial" pitchFamily="34" charset="0"/>
              </a:rPr>
              <a:t>    </a:t>
            </a:r>
            <a:endParaRPr lang="en-US" sz="1200" b="1" i="1" dirty="0">
              <a:solidFill>
                <a:srgbClr val="FF99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2124075" y="5445125"/>
            <a:ext cx="5472113" cy="303213"/>
          </a:xfrm>
          <a:prstGeom prst="rect">
            <a:avLst/>
          </a:prstGeom>
          <a:noFill/>
          <a:ln w="28575">
            <a:solidFill>
              <a:srgbClr val="00CC66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r>
              <a:rPr lang="en-US" sz="1200" b="1" i="1">
                <a:solidFill>
                  <a:schemeClr val="folHlink"/>
                </a:solidFill>
                <a:latin typeface="Arial" pitchFamily="34" charset="0"/>
                <a:cs typeface="Arial" pitchFamily="34" charset="0"/>
              </a:rPr>
              <a:t>Izgradnja objekta                                                                                                       </a:t>
            </a:r>
          </a:p>
        </p:txBody>
      </p:sp>
      <p:sp>
        <p:nvSpPr>
          <p:cNvPr id="41" name="AutoShape 11"/>
          <p:cNvSpPr>
            <a:spLocks noChangeArrowheads="1"/>
          </p:cNvSpPr>
          <p:nvPr/>
        </p:nvSpPr>
        <p:spPr bwMode="auto">
          <a:xfrm>
            <a:off x="7740650" y="2349500"/>
            <a:ext cx="217488" cy="3814763"/>
          </a:xfrm>
          <a:prstGeom prst="downArrow">
            <a:avLst>
              <a:gd name="adj1" fmla="val 50000"/>
              <a:gd name="adj2" fmla="val 438503"/>
            </a:avLst>
          </a:prstGeom>
          <a:solidFill>
            <a:srgbClr val="0070C0"/>
          </a:solidFill>
          <a:ln w="57150">
            <a:solidFill>
              <a:srgbClr val="FFC0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42" name="Rectangle 12"/>
          <p:cNvSpPr>
            <a:spLocks noChangeArrowheads="1"/>
          </p:cNvSpPr>
          <p:nvPr/>
        </p:nvSpPr>
        <p:spPr bwMode="auto">
          <a:xfrm>
            <a:off x="1258888" y="1844675"/>
            <a:ext cx="6769100" cy="4464050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16"/>
          <p:cNvSpPr txBox="1">
            <a:spLocks noChangeArrowheads="1"/>
          </p:cNvSpPr>
          <p:nvPr/>
        </p:nvSpPr>
        <p:spPr bwMode="auto">
          <a:xfrm>
            <a:off x="1403350" y="1989138"/>
            <a:ext cx="62583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 smtClean="0">
                <a:cs typeface="Arial" pitchFamily="34" charset="0"/>
              </a:rPr>
              <a:t>I</a:t>
            </a:r>
            <a:r>
              <a:rPr lang="sr-Latn-RS" dirty="0" smtClean="0">
                <a:cs typeface="Arial" pitchFamily="34" charset="0"/>
              </a:rPr>
              <a:t>I</a:t>
            </a:r>
            <a:r>
              <a:rPr lang="en-US" dirty="0" smtClean="0">
                <a:cs typeface="Arial" pitchFamily="34" charset="0"/>
              </a:rPr>
              <a:t>-1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Pribavljanje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informacije</a:t>
            </a:r>
            <a:r>
              <a:rPr lang="en-US" dirty="0">
                <a:latin typeface="Arial" pitchFamily="34" charset="0"/>
                <a:cs typeface="Arial" pitchFamily="34" charset="0"/>
              </a:rPr>
              <a:t> 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lokaciji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Line 25"/>
          <p:cNvSpPr>
            <a:spLocks noChangeShapeType="1"/>
          </p:cNvSpPr>
          <p:nvPr/>
        </p:nvSpPr>
        <p:spPr bwMode="auto">
          <a:xfrm>
            <a:off x="1258888" y="6669088"/>
            <a:ext cx="6842125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AutoShape 26"/>
          <p:cNvSpPr>
            <a:spLocks noChangeArrowheads="1"/>
          </p:cNvSpPr>
          <p:nvPr/>
        </p:nvSpPr>
        <p:spPr bwMode="auto">
          <a:xfrm>
            <a:off x="3924300" y="1557338"/>
            <a:ext cx="1150938" cy="288925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6" name="Line 27"/>
          <p:cNvSpPr>
            <a:spLocks noChangeShapeType="1"/>
          </p:cNvSpPr>
          <p:nvPr/>
        </p:nvSpPr>
        <p:spPr bwMode="auto">
          <a:xfrm>
            <a:off x="1258888" y="1557338"/>
            <a:ext cx="6769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" name="AutoShape 21"/>
          <p:cNvSpPr>
            <a:spLocks noChangeArrowheads="1"/>
          </p:cNvSpPr>
          <p:nvPr/>
        </p:nvSpPr>
        <p:spPr bwMode="auto">
          <a:xfrm>
            <a:off x="4140200" y="6308725"/>
            <a:ext cx="1150938" cy="315913"/>
          </a:xfrm>
          <a:prstGeom prst="down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" name="Rectangle 22"/>
          <p:cNvSpPr>
            <a:spLocks noChangeArrowheads="1"/>
          </p:cNvSpPr>
          <p:nvPr/>
        </p:nvSpPr>
        <p:spPr bwMode="auto">
          <a:xfrm>
            <a:off x="1403350" y="2997200"/>
            <a:ext cx="6265863" cy="11525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" name="Rectangle 23"/>
          <p:cNvSpPr>
            <a:spLocks noChangeArrowheads="1"/>
          </p:cNvSpPr>
          <p:nvPr/>
        </p:nvSpPr>
        <p:spPr bwMode="auto">
          <a:xfrm>
            <a:off x="1403350" y="4221163"/>
            <a:ext cx="6265863" cy="100806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Rectangle 24"/>
          <p:cNvSpPr>
            <a:spLocks noChangeArrowheads="1"/>
          </p:cNvSpPr>
          <p:nvPr/>
        </p:nvSpPr>
        <p:spPr bwMode="auto">
          <a:xfrm>
            <a:off x="1403350" y="5302250"/>
            <a:ext cx="6265863" cy="93503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25"/>
          <p:cNvSpPr>
            <a:spLocks noChangeArrowheads="1"/>
          </p:cNvSpPr>
          <p:nvPr/>
        </p:nvSpPr>
        <p:spPr bwMode="auto">
          <a:xfrm>
            <a:off x="1403350" y="2492375"/>
            <a:ext cx="6265863" cy="4333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" name="Rectangle 26"/>
          <p:cNvSpPr>
            <a:spLocks noChangeArrowheads="1"/>
          </p:cNvSpPr>
          <p:nvPr/>
        </p:nvSpPr>
        <p:spPr bwMode="auto">
          <a:xfrm>
            <a:off x="1403350" y="1989138"/>
            <a:ext cx="6265863" cy="43338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Text Box 38"/>
          <p:cNvSpPr txBox="1">
            <a:spLocks noChangeArrowheads="1"/>
          </p:cNvSpPr>
          <p:nvPr/>
        </p:nvSpPr>
        <p:spPr bwMode="auto">
          <a:xfrm>
            <a:off x="7994650" y="3736975"/>
            <a:ext cx="1141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dirty="0">
                <a:latin typeface="Arial Narrow" pitchFamily="34" charset="0"/>
              </a:rPr>
              <a:t>*</a:t>
            </a:r>
            <a:r>
              <a:rPr lang="en-US" sz="1200" b="1" dirty="0" err="1">
                <a:latin typeface="Arial Narrow" pitchFamily="34" charset="0"/>
              </a:rPr>
              <a:t>mo</a:t>
            </a:r>
            <a:r>
              <a:rPr lang="sr-Latn-CS" sz="1200" b="1" dirty="0">
                <a:latin typeface="Arial Narrow" pitchFamily="34" charset="0"/>
              </a:rPr>
              <a:t>ž</a:t>
            </a:r>
            <a:r>
              <a:rPr lang="en-US" sz="1200" b="1" dirty="0">
                <a:latin typeface="Arial Narrow" pitchFamily="34" charset="0"/>
              </a:rPr>
              <a:t>e se </a:t>
            </a:r>
            <a:r>
              <a:rPr lang="sr-Latn-CS" sz="1200" b="1" dirty="0">
                <a:latin typeface="Arial Narrow" pitchFamily="34" charset="0"/>
              </a:rPr>
              <a:t>sprovesti </a:t>
            </a:r>
            <a:r>
              <a:rPr lang="en-US" sz="1200" b="1" dirty="0">
                <a:latin typeface="Arial Narrow" pitchFamily="34" charset="0"/>
              </a:rPr>
              <a:t>pre</a:t>
            </a:r>
          </a:p>
          <a:p>
            <a:r>
              <a:rPr lang="en-US" sz="1200" b="1" dirty="0" err="1">
                <a:latin typeface="Arial Narrow" pitchFamily="34" charset="0"/>
              </a:rPr>
              <a:t>ili</a:t>
            </a:r>
            <a:r>
              <a:rPr lang="en-US" sz="1200" b="1" dirty="0">
                <a:latin typeface="Arial Narrow" pitchFamily="34" charset="0"/>
              </a:rPr>
              <a:t> </a:t>
            </a:r>
            <a:r>
              <a:rPr lang="en-US" sz="1200" b="1" dirty="0" err="1">
                <a:latin typeface="Arial Narrow" pitchFamily="34" charset="0"/>
              </a:rPr>
              <a:t>posle</a:t>
            </a:r>
            <a:r>
              <a:rPr lang="en-US" sz="1200" b="1" dirty="0">
                <a:latin typeface="Arial Narrow" pitchFamily="34" charset="0"/>
              </a:rPr>
              <a:t> </a:t>
            </a:r>
            <a:r>
              <a:rPr lang="en-US" sz="1200" b="1" dirty="0" err="1">
                <a:latin typeface="Arial Narrow" pitchFamily="34" charset="0"/>
              </a:rPr>
              <a:t>pribavljanja</a:t>
            </a:r>
            <a:r>
              <a:rPr lang="en-US" sz="1200" b="1" dirty="0">
                <a:latin typeface="Arial Narrow" pitchFamily="34" charset="0"/>
              </a:rPr>
              <a:t> </a:t>
            </a:r>
            <a:r>
              <a:rPr lang="en-US" sz="1200" b="1" dirty="0" err="1">
                <a:latin typeface="Arial Narrow" pitchFamily="34" charset="0"/>
              </a:rPr>
              <a:t>energetske</a:t>
            </a:r>
            <a:r>
              <a:rPr lang="en-US" sz="1200" b="1" dirty="0">
                <a:latin typeface="Arial Narrow" pitchFamily="34" charset="0"/>
              </a:rPr>
              <a:t> do</a:t>
            </a:r>
            <a:r>
              <a:rPr lang="sr-Latn-CS" sz="1200" b="1" dirty="0">
                <a:latin typeface="Arial Narrow" pitchFamily="34" charset="0"/>
              </a:rPr>
              <a:t>zvole</a:t>
            </a:r>
            <a:endParaRPr lang="en-US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204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" y="-73844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 fontScale="90000"/>
          </a:bodyPr>
          <a:lstStyle/>
          <a:p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>III </a:t>
            </a:r>
            <a:r>
              <a:rPr lang="sr-Latn-RS" sz="3600" b="1" dirty="0">
                <a:solidFill>
                  <a:schemeClr val="accent1"/>
                </a:solidFill>
                <a:latin typeface="Arial Narrow" pitchFamily="34" charset="0"/>
              </a:rPr>
              <a:t>Sticanje prava na </a:t>
            </a:r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>obavljanje proizvodnje električne energije</a:t>
            </a:r>
            <a:endParaRPr lang="en-US" sz="36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53715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sr-Latn-R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2" name="Rectangle 28"/>
          <p:cNvSpPr>
            <a:spLocks noChangeArrowheads="1"/>
          </p:cNvSpPr>
          <p:nvPr/>
        </p:nvSpPr>
        <p:spPr bwMode="auto">
          <a:xfrm>
            <a:off x="1258888" y="1700213"/>
            <a:ext cx="6697662" cy="2159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1187450" y="3284538"/>
            <a:ext cx="6985000" cy="2873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258888" y="2781300"/>
            <a:ext cx="6769100" cy="3024188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403350" y="3068638"/>
            <a:ext cx="6119813" cy="369887"/>
          </a:xfrm>
          <a:prstGeom prst="rect">
            <a:avLst/>
          </a:prstGeom>
          <a:noFill/>
          <a:ln w="19050">
            <a:solidFill>
              <a:srgbClr val="66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</a:t>
            </a:r>
            <a:r>
              <a:rPr lang="sr-Latn-R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-1 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</a:t>
            </a:r>
            <a:r>
              <a:rPr lang="sr-Latn-R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Koncesija za korišćšenje prirodnog bogarstva*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4" name="Text Box 4"/>
          <p:cNvSpPr txBox="1">
            <a:spLocks noChangeArrowheads="1"/>
          </p:cNvSpPr>
          <p:nvPr/>
        </p:nvSpPr>
        <p:spPr bwMode="auto">
          <a:xfrm>
            <a:off x="1403350" y="3573463"/>
            <a:ext cx="6119813" cy="369887"/>
          </a:xfrm>
          <a:prstGeom prst="rect">
            <a:avLst/>
          </a:prstGeom>
          <a:noFill/>
          <a:ln w="19050">
            <a:solidFill>
              <a:srgbClr val="66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sr-Latn-R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I-2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                                  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Licenca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5" name="Text Box 5"/>
          <p:cNvSpPr txBox="1">
            <a:spLocks noChangeArrowheads="1"/>
          </p:cNvSpPr>
          <p:nvPr/>
        </p:nvSpPr>
        <p:spPr bwMode="auto">
          <a:xfrm>
            <a:off x="1403350" y="4149725"/>
            <a:ext cx="6119813" cy="369888"/>
          </a:xfrm>
          <a:prstGeom prst="rect">
            <a:avLst/>
          </a:prstGeom>
          <a:noFill/>
          <a:ln w="19050">
            <a:solidFill>
              <a:srgbClr val="66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sr-Latn-R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I-3  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        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Odobrenje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za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priključenje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1403350" y="4652963"/>
            <a:ext cx="6119813" cy="369887"/>
          </a:xfrm>
          <a:prstGeom prst="rect">
            <a:avLst/>
          </a:prstGeom>
          <a:noFill/>
          <a:ln w="19050">
            <a:solidFill>
              <a:srgbClr val="66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sr-Latn-R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II-4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    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Status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povlašćenog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proizvođača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7" name="Text Box 7"/>
          <p:cNvSpPr txBox="1">
            <a:spLocks noChangeArrowheads="1"/>
          </p:cNvSpPr>
          <p:nvPr/>
        </p:nvSpPr>
        <p:spPr bwMode="auto">
          <a:xfrm>
            <a:off x="1403350" y="5229225"/>
            <a:ext cx="6119813" cy="369888"/>
          </a:xfrm>
          <a:prstGeom prst="rect">
            <a:avLst/>
          </a:prstGeom>
          <a:noFill/>
          <a:ln w="19050">
            <a:solidFill>
              <a:srgbClr val="66F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sr-Latn-R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I-5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               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Ugovor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o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otkupu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električne</a:t>
            </a: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energije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8" name="AutoShape 9"/>
          <p:cNvSpPr>
            <a:spLocks noChangeArrowheads="1"/>
          </p:cNvSpPr>
          <p:nvPr/>
        </p:nvSpPr>
        <p:spPr bwMode="auto">
          <a:xfrm>
            <a:off x="3995738" y="2349500"/>
            <a:ext cx="1150937" cy="431800"/>
          </a:xfrm>
          <a:prstGeom prst="downArrow">
            <a:avLst>
              <a:gd name="adj1" fmla="val 50000"/>
              <a:gd name="adj2" fmla="val 25000"/>
            </a:avLst>
          </a:prstGeom>
          <a:gradFill flip="none" rotWithShape="1">
            <a:gsLst>
              <a:gs pos="0">
                <a:srgbClr val="66FFFF">
                  <a:shade val="30000"/>
                  <a:satMod val="115000"/>
                </a:srgbClr>
              </a:gs>
              <a:gs pos="50000">
                <a:srgbClr val="66FFFF">
                  <a:shade val="67500"/>
                  <a:satMod val="115000"/>
                </a:srgbClr>
              </a:gs>
              <a:gs pos="100000">
                <a:srgbClr val="66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9" name="AutoShape 10"/>
          <p:cNvSpPr>
            <a:spLocks noChangeArrowheads="1"/>
          </p:cNvSpPr>
          <p:nvPr/>
        </p:nvSpPr>
        <p:spPr bwMode="auto">
          <a:xfrm>
            <a:off x="7667625" y="2925763"/>
            <a:ext cx="217488" cy="2735262"/>
          </a:xfrm>
          <a:prstGeom prst="downArrow">
            <a:avLst>
              <a:gd name="adj1" fmla="val 50000"/>
              <a:gd name="adj2" fmla="val 314415"/>
            </a:avLst>
          </a:prstGeom>
          <a:solidFill>
            <a:schemeClr val="bg1">
              <a:lumMod val="60000"/>
              <a:lumOff val="40000"/>
            </a:schemeClr>
          </a:solidFill>
          <a:ln w="38100">
            <a:solidFill>
              <a:srgbClr val="FF9900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sr-Latn-RS"/>
          </a:p>
        </p:txBody>
      </p:sp>
      <p:sp>
        <p:nvSpPr>
          <p:cNvPr id="60" name="Line 11"/>
          <p:cNvSpPr>
            <a:spLocks noChangeShapeType="1"/>
          </p:cNvSpPr>
          <p:nvPr/>
        </p:nvSpPr>
        <p:spPr bwMode="auto">
          <a:xfrm>
            <a:off x="1331913" y="2349500"/>
            <a:ext cx="67691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Text Box 38"/>
          <p:cNvSpPr txBox="1">
            <a:spLocks noChangeArrowheads="1"/>
          </p:cNvSpPr>
          <p:nvPr/>
        </p:nvSpPr>
        <p:spPr bwMode="auto">
          <a:xfrm>
            <a:off x="8101013" y="3068638"/>
            <a:ext cx="1035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dirty="0">
                <a:latin typeface="Arial Narrow" pitchFamily="34" charset="0"/>
              </a:rPr>
              <a:t>*</a:t>
            </a:r>
            <a:r>
              <a:rPr lang="en-US" sz="1200" b="1" dirty="0" err="1">
                <a:latin typeface="Arial Narrow" pitchFamily="34" charset="0"/>
              </a:rPr>
              <a:t>mogućnost</a:t>
            </a:r>
            <a:endParaRPr lang="en-US" sz="1200" b="1" dirty="0">
              <a:latin typeface="Arial Narrow" pitchFamily="34" charset="0"/>
            </a:endParaRPr>
          </a:p>
          <a:p>
            <a:r>
              <a:rPr lang="en-US" sz="1200" b="1" dirty="0" err="1">
                <a:latin typeface="Arial Narrow" pitchFamily="34" charset="0"/>
              </a:rPr>
              <a:t>shodno</a:t>
            </a:r>
            <a:r>
              <a:rPr lang="en-US" sz="1200" b="1" dirty="0">
                <a:latin typeface="Arial Narrow" pitchFamily="34" charset="0"/>
              </a:rPr>
              <a:t> </a:t>
            </a:r>
          </a:p>
          <a:p>
            <a:r>
              <a:rPr lang="en-US" sz="1200" b="1" dirty="0" err="1">
                <a:latin typeface="Arial Narrow" pitchFamily="34" charset="0"/>
              </a:rPr>
              <a:t>zakonu</a:t>
            </a:r>
            <a:r>
              <a:rPr lang="en-US" sz="1200" b="1" dirty="0">
                <a:latin typeface="Arial Narrow" pitchFamily="34" charset="0"/>
              </a:rPr>
              <a:t> </a:t>
            </a:r>
            <a:r>
              <a:rPr lang="en-US" sz="1200" b="1" dirty="0" err="1">
                <a:latin typeface="Arial Narrow" pitchFamily="34" charset="0"/>
              </a:rPr>
              <a:t>koji</a:t>
            </a:r>
            <a:endParaRPr lang="en-US" sz="1200" b="1" dirty="0">
              <a:latin typeface="Arial Narrow" pitchFamily="34" charset="0"/>
            </a:endParaRPr>
          </a:p>
          <a:p>
            <a:r>
              <a:rPr lang="en-US" sz="1200" b="1" dirty="0" err="1">
                <a:latin typeface="Arial Narrow" pitchFamily="34" charset="0"/>
              </a:rPr>
              <a:t>uredjuje</a:t>
            </a:r>
            <a:r>
              <a:rPr lang="en-US" sz="1200" b="1" dirty="0">
                <a:latin typeface="Arial Narrow" pitchFamily="34" charset="0"/>
              </a:rPr>
              <a:t> </a:t>
            </a:r>
            <a:r>
              <a:rPr lang="en-US" sz="1200" b="1" dirty="0" err="1">
                <a:latin typeface="Arial Narrow" pitchFamily="34" charset="0"/>
              </a:rPr>
              <a:t>koncesije</a:t>
            </a:r>
            <a:endParaRPr lang="en-US" sz="1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875736"/>
          </a:xfrm>
        </p:spPr>
        <p:txBody>
          <a:bodyPr anchor="ctr">
            <a:normAutofit/>
          </a:bodyPr>
          <a:lstStyle/>
          <a:p>
            <a:r>
              <a:rPr lang="sr-Latn-CS" sz="3200" b="1" dirty="0">
                <a:solidFill>
                  <a:schemeClr val="accent1"/>
                </a:solidFill>
                <a:latin typeface="Arial Narrow" pitchFamily="34" charset="0"/>
              </a:rPr>
              <a:t>Status povlašćenog proizvođača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150374"/>
            <a:ext cx="7467600" cy="519556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sr-Latn-CS" sz="2400" b="1" dirty="0">
                <a:latin typeface="Arial Narrow" pitchFamily="34" charset="0"/>
              </a:rPr>
              <a:t>Pravo prvenstva pri preuzimanju ukupno </a:t>
            </a:r>
            <a:r>
              <a:rPr lang="sr-Latn-CS" sz="2400" b="1" dirty="0" smtClean="0">
                <a:latin typeface="Arial Narrow" pitchFamily="34" charset="0"/>
              </a:rPr>
              <a:t>proizvedene </a:t>
            </a:r>
            <a:r>
              <a:rPr lang="sr-Latn-CS" sz="2400" b="1" dirty="0">
                <a:latin typeface="Arial Narrow" pitchFamily="34" charset="0"/>
              </a:rPr>
              <a:t>električne energije u prenosni ili distributivni sistem, osim u slučaju kada je ugrožena sigurnost rada tih sistema</a:t>
            </a:r>
            <a:endParaRPr lang="sr-Latn-RS" sz="2400" b="1" dirty="0">
              <a:latin typeface="Arial Narrow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400" b="1" dirty="0" err="1">
                <a:latin typeface="Arial Narrow" pitchFamily="34" charset="0"/>
              </a:rPr>
              <a:t>Pravo</a:t>
            </a:r>
            <a:r>
              <a:rPr lang="en-US" sz="2400" b="1" dirty="0">
                <a:latin typeface="Arial Narrow" pitchFamily="34" charset="0"/>
              </a:rPr>
              <a:t> </a:t>
            </a:r>
            <a:r>
              <a:rPr lang="en-US" sz="2400" b="1" dirty="0" err="1">
                <a:latin typeface="Arial Narrow" pitchFamily="34" charset="0"/>
              </a:rPr>
              <a:t>na</a:t>
            </a:r>
            <a:r>
              <a:rPr lang="en-US" sz="2400" b="1" dirty="0">
                <a:latin typeface="Arial Narrow" pitchFamily="34" charset="0"/>
              </a:rPr>
              <a:t> </a:t>
            </a:r>
            <a:r>
              <a:rPr lang="en-US" sz="2400" b="1" dirty="0" err="1">
                <a:latin typeface="Arial Narrow" pitchFamily="34" charset="0"/>
              </a:rPr>
              <a:t>subvencije</a:t>
            </a:r>
            <a:r>
              <a:rPr lang="en-US" sz="2400" b="1" dirty="0">
                <a:latin typeface="Arial Narrow" pitchFamily="34" charset="0"/>
              </a:rPr>
              <a:t> (</a:t>
            </a:r>
            <a:r>
              <a:rPr lang="en-US" sz="2400" b="1" dirty="0" err="1">
                <a:latin typeface="Arial Narrow" pitchFamily="34" charset="0"/>
              </a:rPr>
              <a:t>poreske</a:t>
            </a:r>
            <a:r>
              <a:rPr lang="en-US" sz="2400" b="1" dirty="0">
                <a:latin typeface="Arial Narrow" pitchFamily="34" charset="0"/>
              </a:rPr>
              <a:t>, </a:t>
            </a:r>
            <a:r>
              <a:rPr lang="en-US" sz="2400" b="1" dirty="0" err="1">
                <a:latin typeface="Arial Narrow" pitchFamily="34" charset="0"/>
              </a:rPr>
              <a:t>carinske</a:t>
            </a:r>
            <a:r>
              <a:rPr lang="en-US" sz="2400" b="1" dirty="0">
                <a:latin typeface="Arial Narrow" pitchFamily="34" charset="0"/>
              </a:rPr>
              <a:t> </a:t>
            </a:r>
            <a:r>
              <a:rPr lang="en-US" sz="2400" b="1" dirty="0" err="1">
                <a:latin typeface="Arial Narrow" pitchFamily="34" charset="0"/>
              </a:rPr>
              <a:t>i</a:t>
            </a:r>
            <a:r>
              <a:rPr lang="en-US" sz="2400" b="1" dirty="0">
                <a:latin typeface="Arial Narrow" pitchFamily="34" charset="0"/>
              </a:rPr>
              <a:t> </a:t>
            </a:r>
            <a:r>
              <a:rPr lang="en-US" sz="2400" b="1" dirty="0" err="1">
                <a:latin typeface="Arial Narrow" pitchFamily="34" charset="0"/>
              </a:rPr>
              <a:t>druge</a:t>
            </a:r>
            <a:r>
              <a:rPr lang="en-US" sz="2400" b="1" dirty="0">
                <a:latin typeface="Arial Narrow" pitchFamily="34" charset="0"/>
              </a:rPr>
              <a:t> </a:t>
            </a:r>
            <a:r>
              <a:rPr lang="en-US" sz="2400" b="1" dirty="0" err="1">
                <a:latin typeface="Arial Narrow" pitchFamily="34" charset="0"/>
              </a:rPr>
              <a:t>olakšice</a:t>
            </a:r>
            <a:r>
              <a:rPr lang="en-US" sz="2400" b="1" dirty="0">
                <a:latin typeface="Arial Narrow" pitchFamily="34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400" b="1" dirty="0">
                <a:latin typeface="Arial Narrow" pitchFamily="34" charset="0"/>
              </a:rPr>
              <a:t>Mere </a:t>
            </a:r>
            <a:r>
              <a:rPr lang="en-US" sz="2400" b="1" dirty="0" err="1">
                <a:latin typeface="Arial Narrow" pitchFamily="34" charset="0"/>
              </a:rPr>
              <a:t>podsticaja</a:t>
            </a:r>
            <a:r>
              <a:rPr lang="en-US" sz="2400" b="1" dirty="0">
                <a:latin typeface="Arial Narrow" pitchFamily="34" charset="0"/>
              </a:rPr>
              <a:t>: </a:t>
            </a:r>
            <a:endParaRPr lang="sr-Latn-RS" sz="24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200" b="1" dirty="0" err="1">
                <a:latin typeface="Arial Narrow" pitchFamily="34" charset="0"/>
              </a:rPr>
              <a:t>podsticajni</a:t>
            </a:r>
            <a:r>
              <a:rPr lang="en-US" sz="2200" b="1" dirty="0">
                <a:latin typeface="Arial Narrow" pitchFamily="34" charset="0"/>
              </a:rPr>
              <a:t> period</a:t>
            </a:r>
            <a:endParaRPr lang="sr-Latn-RS" sz="22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200" b="1" dirty="0" err="1">
                <a:latin typeface="Arial Narrow" pitchFamily="34" charset="0"/>
              </a:rPr>
              <a:t>preuzimanje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balansne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odgovornosti</a:t>
            </a:r>
            <a:endParaRPr lang="sr-Latn-RS" sz="22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200" b="1" dirty="0" err="1">
                <a:latin typeface="Arial Narrow" pitchFamily="34" charset="0"/>
              </a:rPr>
              <a:t>besplatno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očitavanje</a:t>
            </a:r>
            <a:r>
              <a:rPr lang="en-US" sz="2200" b="1" dirty="0">
                <a:latin typeface="Arial Narrow" pitchFamily="34" charset="0"/>
              </a:rPr>
              <a:t> o </a:t>
            </a:r>
            <a:r>
              <a:rPr lang="en-US" sz="2200" b="1" dirty="0" err="1">
                <a:latin typeface="Arial Narrow" pitchFamily="34" charset="0"/>
              </a:rPr>
              <a:t>proizvedene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energije</a:t>
            </a:r>
            <a:endParaRPr lang="sr-Latn-RS" sz="22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200" b="1" dirty="0" err="1">
                <a:latin typeface="Arial Narrow" pitchFamily="34" charset="0"/>
              </a:rPr>
              <a:t>pravo</a:t>
            </a:r>
            <a:r>
              <a:rPr lang="en-US" sz="2200" b="1" dirty="0">
                <a:latin typeface="Arial Narrow" pitchFamily="34" charset="0"/>
              </a:rPr>
              <a:t> da </a:t>
            </a:r>
            <a:r>
              <a:rPr lang="en-US" sz="2200" b="1" dirty="0" err="1">
                <a:latin typeface="Arial Narrow" pitchFamily="34" charset="0"/>
              </a:rPr>
              <a:t>nakon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prestanka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podsticajnog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perioda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zaključi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ugovor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sa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javnim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snabdevačem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po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ceni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na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organizovanom</a:t>
            </a:r>
            <a:r>
              <a:rPr lang="en-US" sz="2200" b="1" dirty="0">
                <a:latin typeface="Arial Narrow" pitchFamily="34" charset="0"/>
              </a:rPr>
              <a:t> </a:t>
            </a:r>
            <a:r>
              <a:rPr lang="en-US" sz="2200" b="1" dirty="0" err="1">
                <a:latin typeface="Arial Narrow" pitchFamily="34" charset="0"/>
              </a:rPr>
              <a:t>tržištu</a:t>
            </a:r>
            <a:endParaRPr lang="sr-Latn-RS" sz="22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en-US" sz="2200" b="1" dirty="0">
                <a:latin typeface="Arial Narrow" pitchFamily="34" charset="0"/>
              </a:rPr>
              <a:t>Feed-in </a:t>
            </a:r>
            <a:r>
              <a:rPr lang="en-US" sz="2200" b="1" dirty="0" err="1">
                <a:latin typeface="Arial Narrow" pitchFamily="34" charset="0"/>
              </a:rPr>
              <a:t>tarife</a:t>
            </a:r>
            <a:endParaRPr lang="sr-Latn-RS" sz="2200" b="1" dirty="0">
              <a:latin typeface="Arial Narrow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sr-Latn-RS" sz="2200" b="1" dirty="0">
                <a:latin typeface="Arial Narrow" pitchFamily="34" charset="0"/>
              </a:rPr>
              <a:t>privremeni status povlašćenog proizvođača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xmlns="" val="344774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CS" sz="3200" b="1" dirty="0" smtClean="0">
                <a:solidFill>
                  <a:schemeClr val="accent1"/>
                </a:solidFill>
                <a:latin typeface="Arial Narrow" pitchFamily="34" charset="0"/>
              </a:rPr>
              <a:t>Podsticajna  otkupna cena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8674542"/>
              </p:ext>
            </p:extLst>
          </p:nvPr>
        </p:nvGraphicFramePr>
        <p:xfrm>
          <a:off x="457200" y="1600200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Vrsta elektrane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Podsticajna cena (c€/kWh)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Hidroelektrane</a:t>
                      </a:r>
                      <a:r>
                        <a:rPr lang="sr-Latn-RS" baseline="0" dirty="0" smtClean="0"/>
                        <a:t> do 30 MW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12,40 – 5,9 zavisno od instalisane</a:t>
                      </a:r>
                      <a:r>
                        <a:rPr lang="sr-Latn-RS" baseline="0" dirty="0" smtClean="0"/>
                        <a:t> snage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Elektrane na b</a:t>
                      </a:r>
                      <a:r>
                        <a:rPr lang="en-US" dirty="0" err="1" smtClean="0"/>
                        <a:t>iomas</a:t>
                      </a:r>
                      <a:r>
                        <a:rPr lang="sr-Latn-RS" dirty="0" smtClean="0"/>
                        <a:t>u</a:t>
                      </a:r>
                      <a:r>
                        <a:rPr lang="en-US" dirty="0" smtClean="0"/>
                        <a:t>/biogas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13,26 – 8,22/15,66 – 12,31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zavisno od instalisane</a:t>
                      </a:r>
                      <a:r>
                        <a:rPr lang="sr-Latn-RS" baseline="0" dirty="0" smtClean="0"/>
                        <a:t> snage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Elektrane na vetar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9,20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Solarne elektrane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20,66 – 16,25 zavisno od instalisane</a:t>
                      </a:r>
                      <a:r>
                        <a:rPr lang="sr-Latn-RS" baseline="0" dirty="0" smtClean="0"/>
                        <a:t> snage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RS" dirty="0" smtClean="0"/>
                        <a:t>Geotermalne elektrane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dirty="0" smtClean="0"/>
                        <a:t>9,67 –</a:t>
                      </a:r>
                      <a:r>
                        <a:rPr lang="sr-Latn-RS" baseline="0" dirty="0" smtClean="0"/>
                        <a:t> 6,92 </a:t>
                      </a:r>
                      <a:r>
                        <a:rPr lang="sr-Latn-RS" dirty="0" smtClean="0"/>
                        <a:t>zavisno od instalisane</a:t>
                      </a:r>
                      <a:r>
                        <a:rPr lang="sr-Latn-RS" baseline="0" dirty="0" smtClean="0"/>
                        <a:t> snage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Elektrane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kombinovanom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proizvodnjom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ugalj</a:t>
                      </a:r>
                      <a:r>
                        <a:rPr lang="sr-Latn-RS" dirty="0" smtClean="0"/>
                        <a:t> do 10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RS" dirty="0" smtClean="0"/>
                    </a:p>
                    <a:p>
                      <a:pPr algn="ctr"/>
                      <a:r>
                        <a:rPr lang="sr-Latn-RS" dirty="0" smtClean="0"/>
                        <a:t>8,04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Elektrane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kombinovanom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proizvodnjom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prirodni</a:t>
                      </a:r>
                      <a:r>
                        <a:rPr lang="en-US" dirty="0" smtClean="0"/>
                        <a:t> gas</a:t>
                      </a:r>
                      <a:r>
                        <a:rPr lang="sr-Latn-RS" dirty="0" smtClean="0"/>
                        <a:t> do 10 MW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sr-Latn-RS" dirty="0" smtClean="0"/>
                    </a:p>
                    <a:p>
                      <a:pPr algn="ctr"/>
                      <a:r>
                        <a:rPr lang="sr-Latn-RS" dirty="0" smtClean="0"/>
                        <a:t>8,89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76632" y="5787885"/>
            <a:ext cx="77752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SzPct val="160000"/>
              <a:defRPr/>
            </a:pPr>
            <a:r>
              <a:rPr lang="sr-Latn-RS" sz="1600" b="1" i="1" dirty="0" smtClean="0">
                <a:latin typeface="+mj-lt"/>
              </a:rPr>
              <a:t>NAPOMENA: Podsticajna otkupna cena zavisi od obnovljivog izvora koji elektrana koristi, </a:t>
            </a:r>
          </a:p>
          <a:p>
            <a:pPr indent="1090613">
              <a:buClr>
                <a:srgbClr val="00B050"/>
              </a:buClr>
              <a:buSzPct val="160000"/>
              <a:defRPr/>
            </a:pPr>
            <a:r>
              <a:rPr lang="sr-Latn-RS" sz="1600" b="1" i="1" dirty="0">
                <a:latin typeface="+mj-lt"/>
              </a:rPr>
              <a:t> </a:t>
            </a:r>
            <a:r>
              <a:rPr lang="sr-Latn-RS" sz="1600" b="1" i="1" dirty="0" smtClean="0">
                <a:latin typeface="+mj-lt"/>
              </a:rPr>
              <a:t>instalisane snage i vrste elektrane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62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 fontScale="90000"/>
          </a:bodyPr>
          <a:lstStyle/>
          <a:p>
            <a:pPr algn="l"/>
            <a:r>
              <a:rPr lang="sr-Latn-CS" sz="3600" b="1" dirty="0" smtClean="0">
                <a:solidFill>
                  <a:schemeClr val="accent1"/>
                </a:solidFill>
                <a:latin typeface="Arial Narrow" pitchFamily="34" charset="0"/>
              </a:rPr>
              <a:t>Sticanje (privremenog) statusa </a:t>
            </a:r>
            <a:r>
              <a:rPr lang="sr-Latn-CS" sz="3600" b="1" dirty="0">
                <a:solidFill>
                  <a:schemeClr val="accent1"/>
                </a:solidFill>
                <a:latin typeface="Arial Narrow" pitchFamily="34" charset="0"/>
              </a:rPr>
              <a:t>povlašćenog proizvođača</a:t>
            </a:r>
            <a:endParaRPr lang="en-US" sz="36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57201" y="1646150"/>
            <a:ext cx="309535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sr-Latn-CS" dirty="0">
                <a:latin typeface="Arial Narrow" pitchFamily="34" charset="0"/>
              </a:rPr>
              <a:t>Elektrana za proizvodnju električne energije iz energije </a:t>
            </a:r>
            <a:endParaRPr lang="sr-Latn-CS" dirty="0" smtClean="0">
              <a:latin typeface="Arial Narrow" pitchFamily="34" charset="0"/>
            </a:endParaRPr>
          </a:p>
          <a:p>
            <a:pPr algn="ctr" eaLnBrk="1" hangingPunct="1"/>
            <a:r>
              <a:rPr lang="sr-Latn-CS" dirty="0" smtClean="0">
                <a:latin typeface="Arial Narrow" pitchFamily="34" charset="0"/>
              </a:rPr>
              <a:t>samo iz </a:t>
            </a:r>
            <a:r>
              <a:rPr lang="en-US" b="1" dirty="0" err="1" smtClean="0">
                <a:solidFill>
                  <a:srgbClr val="C00000"/>
                </a:solidFill>
                <a:latin typeface="Arial Narrow" pitchFamily="34" charset="0"/>
              </a:rPr>
              <a:t>vetra</a:t>
            </a:r>
            <a:r>
              <a:rPr lang="sr-Latn-RS" b="1" dirty="0" smtClean="0">
                <a:solidFill>
                  <a:srgbClr val="C00000"/>
                </a:solidFill>
                <a:latin typeface="Arial Narrow" pitchFamily="34" charset="0"/>
              </a:rPr>
              <a:t> ili sunca</a:t>
            </a:r>
            <a:endParaRPr lang="en-US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1812925" y="2549525"/>
            <a:ext cx="0" cy="460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>
            <a:off x="7099300" y="2836863"/>
            <a:ext cx="6350" cy="547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/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457201" y="1417638"/>
            <a:ext cx="3095357" cy="1131887"/>
          </a:xfrm>
          <a:prstGeom prst="flowChartManualInput">
            <a:avLst/>
          </a:prstGeom>
          <a:noFill/>
          <a:ln w="25400">
            <a:solidFill>
              <a:srgbClr val="00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5710238" y="5195888"/>
            <a:ext cx="28162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 b="1">
                <a:latin typeface="Arial Narrow" pitchFamily="34" charset="0"/>
              </a:rPr>
              <a:t>Rešenje o sticanju statusa povlašćenog proizvođača, žalba Vladi u roku od 15 dana</a:t>
            </a:r>
            <a:endParaRPr lang="en-US" b="1">
              <a:latin typeface="Arial Narrow" pitchFamily="34" charset="0"/>
            </a:endParaRPr>
          </a:p>
        </p:txBody>
      </p:sp>
      <p:sp>
        <p:nvSpPr>
          <p:cNvPr id="18" name="AutoShape 16"/>
          <p:cNvSpPr>
            <a:spLocks noChangeArrowheads="1"/>
          </p:cNvSpPr>
          <p:nvPr/>
        </p:nvSpPr>
        <p:spPr bwMode="auto">
          <a:xfrm>
            <a:off x="5281613" y="5046663"/>
            <a:ext cx="3659187" cy="1139825"/>
          </a:xfrm>
          <a:prstGeom prst="flowChartTerminator">
            <a:avLst/>
          </a:prstGeom>
          <a:noFill/>
          <a:ln w="57150">
            <a:solidFill>
              <a:srgbClr val="00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22"/>
          <p:cNvGrpSpPr>
            <a:grpSpLocks/>
          </p:cNvGrpSpPr>
          <p:nvPr/>
        </p:nvGrpSpPr>
        <p:grpSpPr bwMode="auto">
          <a:xfrm>
            <a:off x="147484" y="3014663"/>
            <a:ext cx="3586316" cy="1113030"/>
            <a:chOff x="560" y="2387"/>
            <a:chExt cx="2513" cy="694"/>
          </a:xfrm>
        </p:grpSpPr>
        <p:sp>
          <p:nvSpPr>
            <p:cNvPr id="20" name="Text Box 4"/>
            <p:cNvSpPr txBox="1">
              <a:spLocks noChangeArrowheads="1"/>
            </p:cNvSpPr>
            <p:nvPr/>
          </p:nvSpPr>
          <p:spPr bwMode="auto">
            <a:xfrm>
              <a:off x="560" y="2387"/>
              <a:ext cx="2386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sr-Latn-CS" dirty="0">
                  <a:latin typeface="Arial Narrow" pitchFamily="34" charset="0"/>
                </a:rPr>
                <a:t>Zahtev za sticanje privremenog statusa povlašćenog proizvođača, podnosi se Ministru nadležnom za energetiku </a:t>
              </a:r>
              <a:endParaRPr lang="en-US" dirty="0">
                <a:latin typeface="Arial Narrow" pitchFamily="34" charset="0"/>
              </a:endParaRPr>
            </a:p>
          </p:txBody>
        </p:sp>
        <p:sp>
          <p:nvSpPr>
            <p:cNvPr id="21" name="AutoShape 17"/>
            <p:cNvSpPr>
              <a:spLocks noChangeArrowheads="1"/>
            </p:cNvSpPr>
            <p:nvPr/>
          </p:nvSpPr>
          <p:spPr bwMode="auto">
            <a:xfrm>
              <a:off x="560" y="2387"/>
              <a:ext cx="2513" cy="694"/>
            </a:xfrm>
            <a:prstGeom prst="flowChartDocumen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122955" y="4266193"/>
            <a:ext cx="5134128" cy="1073944"/>
            <a:chOff x="1396" y="3439"/>
            <a:chExt cx="2652" cy="548"/>
          </a:xfrm>
        </p:grpSpPr>
        <p:sp>
          <p:nvSpPr>
            <p:cNvPr id="23" name="Text Box 3"/>
            <p:cNvSpPr txBox="1">
              <a:spLocks noChangeArrowheads="1"/>
            </p:cNvSpPr>
            <p:nvPr/>
          </p:nvSpPr>
          <p:spPr bwMode="auto">
            <a:xfrm>
              <a:off x="1461" y="3454"/>
              <a:ext cx="2587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pl-PL" b="1" dirty="0">
                  <a:latin typeface="Arial Narrow" pitchFamily="34" charset="0"/>
                </a:rPr>
                <a:t>Rešenje o sticanju privremenog statusa povlašćenog proizvođača</a:t>
              </a:r>
              <a:r>
                <a:rPr lang="sr-Latn-CS" b="1" dirty="0">
                  <a:latin typeface="Arial Narrow" pitchFamily="34" charset="0"/>
                </a:rPr>
                <a:t>, žalba Vladi u roku od 15 dana (trajanje najviše 2 + 1 godina)</a:t>
              </a:r>
              <a:endParaRPr lang="en-US" b="1" dirty="0">
                <a:latin typeface="Arial Narrow" pitchFamily="34" charset="0"/>
              </a:endParaRPr>
            </a:p>
          </p:txBody>
        </p:sp>
        <p:sp>
          <p:nvSpPr>
            <p:cNvPr id="24" name="AutoShape 19"/>
            <p:cNvSpPr>
              <a:spLocks noChangeArrowheads="1"/>
            </p:cNvSpPr>
            <p:nvPr/>
          </p:nvSpPr>
          <p:spPr bwMode="auto">
            <a:xfrm>
              <a:off x="1396" y="3439"/>
              <a:ext cx="2652" cy="548"/>
            </a:xfrm>
            <a:prstGeom prst="flowChartTerminator">
              <a:avLst/>
            </a:prstGeom>
            <a:noFill/>
            <a:ln w="25400">
              <a:solidFill>
                <a:srgbClr val="00CC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2359742" y="3994430"/>
            <a:ext cx="137405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 dirty="0">
                <a:latin typeface="Arial Narrow" pitchFamily="34" charset="0"/>
              </a:rPr>
              <a:t>rok 30 dana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5345113" y="3498850"/>
            <a:ext cx="352901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sr-Latn-CS" dirty="0">
                <a:latin typeface="Arial Narrow" pitchFamily="34" charset="0"/>
              </a:rPr>
              <a:t>Zahtev za sticanje statusa povlašćenog proizvođača, podnosi se Ministarstvu nadležnom za energetiku 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auto">
          <a:xfrm>
            <a:off x="5319713" y="3384550"/>
            <a:ext cx="3587750" cy="1101725"/>
          </a:xfrm>
          <a:prstGeom prst="flowChartDocumen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Line 12"/>
          <p:cNvSpPr>
            <a:spLocks noChangeShapeType="1"/>
          </p:cNvSpPr>
          <p:nvPr/>
        </p:nvSpPr>
        <p:spPr bwMode="auto">
          <a:xfrm>
            <a:off x="7105650" y="4448175"/>
            <a:ext cx="0" cy="5508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/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7277100" y="4560888"/>
            <a:ext cx="13430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>
                <a:latin typeface="Arial Narrow" pitchFamily="34" charset="0"/>
              </a:rPr>
              <a:t>rok 30 dana</a:t>
            </a:r>
            <a:endParaRPr lang="en-US">
              <a:latin typeface="Arial Narrow" pitchFamily="34" charset="0"/>
            </a:endParaRPr>
          </a:p>
        </p:txBody>
      </p:sp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925513" y="5708650"/>
            <a:ext cx="352901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r-Latn-CS">
                <a:latin typeface="Arial Narrow" pitchFamily="34" charset="0"/>
              </a:rPr>
              <a:t>Zahtev javnom snabdevaču za zaključenje predugovora o otkupu električne energije</a:t>
            </a:r>
            <a:endParaRPr lang="en-US">
              <a:latin typeface="Arial Narrow" pitchFamily="34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060950" y="2182038"/>
            <a:ext cx="40481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pl-PL" b="1" dirty="0">
                <a:latin typeface="Arial Narrow" pitchFamily="34" charset="0"/>
              </a:rPr>
              <a:t>Predugovor o otkupu električne energije</a:t>
            </a:r>
            <a:r>
              <a:rPr lang="sr-Latn-CS" b="1" dirty="0" smtClean="0">
                <a:latin typeface="Arial Narrow" pitchFamily="34" charset="0"/>
              </a:rPr>
              <a:t>,</a:t>
            </a:r>
          </a:p>
          <a:p>
            <a:pPr algn="ctr" eaLnBrk="1" hangingPunct="1"/>
            <a:r>
              <a:rPr lang="sr-Latn-CS" b="1" dirty="0" smtClean="0">
                <a:latin typeface="Arial Narrow" pitchFamily="34" charset="0"/>
              </a:rPr>
              <a:t> </a:t>
            </a:r>
            <a:r>
              <a:rPr lang="sr-Latn-CS" b="1" dirty="0">
                <a:latin typeface="Arial Narrow" pitchFamily="34" charset="0"/>
              </a:rPr>
              <a:t>u roku od 30 dana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4957763" y="1736725"/>
            <a:ext cx="4151312" cy="1063625"/>
          </a:xfrm>
          <a:prstGeom prst="flowChartTerminator">
            <a:avLst/>
          </a:prstGeom>
          <a:noFill/>
          <a:ln w="25400">
            <a:solidFill>
              <a:srgbClr val="00CC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Line 12"/>
          <p:cNvSpPr>
            <a:spLocks noChangeShapeType="1"/>
          </p:cNvSpPr>
          <p:nvPr/>
        </p:nvSpPr>
        <p:spPr bwMode="auto">
          <a:xfrm>
            <a:off x="1797050" y="5375275"/>
            <a:ext cx="0" cy="333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/>
          </a:p>
        </p:txBody>
      </p:sp>
      <p:sp>
        <p:nvSpPr>
          <p:cNvPr id="34" name="Oval 40"/>
          <p:cNvSpPr>
            <a:spLocks noChangeArrowheads="1"/>
          </p:cNvSpPr>
          <p:nvPr/>
        </p:nvSpPr>
        <p:spPr bwMode="auto">
          <a:xfrm>
            <a:off x="6927850" y="1857375"/>
            <a:ext cx="323850" cy="346075"/>
          </a:xfrm>
          <a:prstGeom prst="ellipse">
            <a:avLst/>
          </a:prstGeom>
          <a:solidFill>
            <a:schemeClr val="accent5"/>
          </a:solidFill>
          <a:ln w="38100">
            <a:solidFill>
              <a:srgbClr val="00CC99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sr-Latn-CS" dirty="0">
                <a:solidFill>
                  <a:srgbClr val="F8F8F8"/>
                </a:solidFill>
              </a:rPr>
              <a:t>1</a:t>
            </a:r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35" name="Oval 39"/>
          <p:cNvSpPr>
            <a:spLocks noChangeArrowheads="1"/>
          </p:cNvSpPr>
          <p:nvPr/>
        </p:nvSpPr>
        <p:spPr bwMode="auto">
          <a:xfrm>
            <a:off x="4130675" y="6205538"/>
            <a:ext cx="323850" cy="346075"/>
          </a:xfrm>
          <a:prstGeom prst="ellipse">
            <a:avLst/>
          </a:prstGeom>
          <a:solidFill>
            <a:schemeClr val="accent5"/>
          </a:solidFill>
          <a:ln w="38100">
            <a:solidFill>
              <a:srgbClr val="00CC99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sr-Latn-CS" dirty="0">
                <a:solidFill>
                  <a:srgbClr val="F8F8F8"/>
                </a:solidFill>
              </a:rPr>
              <a:t>1</a:t>
            </a:r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36" name="Line 23"/>
          <p:cNvSpPr>
            <a:spLocks noChangeShapeType="1"/>
          </p:cNvSpPr>
          <p:nvPr/>
        </p:nvSpPr>
        <p:spPr bwMode="auto">
          <a:xfrm>
            <a:off x="3733800" y="6388100"/>
            <a:ext cx="36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23"/>
          <p:cNvSpPr>
            <a:spLocks noChangeShapeType="1"/>
          </p:cNvSpPr>
          <p:nvPr/>
        </p:nvSpPr>
        <p:spPr bwMode="auto">
          <a:xfrm>
            <a:off x="6559550" y="2055813"/>
            <a:ext cx="3683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AutoShape 17"/>
          <p:cNvSpPr>
            <a:spLocks noChangeArrowheads="1"/>
          </p:cNvSpPr>
          <p:nvPr/>
        </p:nvSpPr>
        <p:spPr bwMode="auto">
          <a:xfrm>
            <a:off x="906463" y="5708650"/>
            <a:ext cx="3606800" cy="1101725"/>
          </a:xfrm>
          <a:prstGeom prst="flowChartDocumen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5029120" y="2993923"/>
            <a:ext cx="4306609" cy="3604025"/>
          </a:xfrm>
          <a:custGeom>
            <a:avLst/>
            <a:gdLst>
              <a:gd name="connsiteX0" fmla="*/ 1991112 w 4306609"/>
              <a:gd name="connsiteY0" fmla="*/ 58993 h 3604025"/>
              <a:gd name="connsiteX1" fmla="*/ 1991112 w 4306609"/>
              <a:gd name="connsiteY1" fmla="*/ 58993 h 3604025"/>
              <a:gd name="connsiteX2" fmla="*/ 1814132 w 4306609"/>
              <a:gd name="connsiteY2" fmla="*/ 73742 h 3604025"/>
              <a:gd name="connsiteX3" fmla="*/ 1504415 w 4306609"/>
              <a:gd name="connsiteY3" fmla="*/ 88490 h 3604025"/>
              <a:gd name="connsiteX4" fmla="*/ 1415925 w 4306609"/>
              <a:gd name="connsiteY4" fmla="*/ 103238 h 3604025"/>
              <a:gd name="connsiteX5" fmla="*/ 1312686 w 4306609"/>
              <a:gd name="connsiteY5" fmla="*/ 117987 h 3604025"/>
              <a:gd name="connsiteX6" fmla="*/ 1120957 w 4306609"/>
              <a:gd name="connsiteY6" fmla="*/ 132735 h 3604025"/>
              <a:gd name="connsiteX7" fmla="*/ 825990 w 4306609"/>
              <a:gd name="connsiteY7" fmla="*/ 162232 h 3604025"/>
              <a:gd name="connsiteX8" fmla="*/ 678506 w 4306609"/>
              <a:gd name="connsiteY8" fmla="*/ 176980 h 3604025"/>
              <a:gd name="connsiteX9" fmla="*/ 531022 w 4306609"/>
              <a:gd name="connsiteY9" fmla="*/ 206477 h 3604025"/>
              <a:gd name="connsiteX10" fmla="*/ 486777 w 4306609"/>
              <a:gd name="connsiteY10" fmla="*/ 221225 h 3604025"/>
              <a:gd name="connsiteX11" fmla="*/ 368790 w 4306609"/>
              <a:gd name="connsiteY11" fmla="*/ 250722 h 3604025"/>
              <a:gd name="connsiteX12" fmla="*/ 324545 w 4306609"/>
              <a:gd name="connsiteY12" fmla="*/ 265471 h 3604025"/>
              <a:gd name="connsiteX13" fmla="*/ 221306 w 4306609"/>
              <a:gd name="connsiteY13" fmla="*/ 294967 h 3604025"/>
              <a:gd name="connsiteX14" fmla="*/ 162312 w 4306609"/>
              <a:gd name="connsiteY14" fmla="*/ 368709 h 3604025"/>
              <a:gd name="connsiteX15" fmla="*/ 103319 w 4306609"/>
              <a:gd name="connsiteY15" fmla="*/ 457200 h 3604025"/>
              <a:gd name="connsiteX16" fmla="*/ 73822 w 4306609"/>
              <a:gd name="connsiteY16" fmla="*/ 501445 h 3604025"/>
              <a:gd name="connsiteX17" fmla="*/ 29577 w 4306609"/>
              <a:gd name="connsiteY17" fmla="*/ 545690 h 3604025"/>
              <a:gd name="connsiteX18" fmla="*/ 80 w 4306609"/>
              <a:gd name="connsiteY18" fmla="*/ 766916 h 3604025"/>
              <a:gd name="connsiteX19" fmla="*/ 29577 w 4306609"/>
              <a:gd name="connsiteY19" fmla="*/ 1091380 h 3604025"/>
              <a:gd name="connsiteX20" fmla="*/ 59074 w 4306609"/>
              <a:gd name="connsiteY20" fmla="*/ 1179871 h 3604025"/>
              <a:gd name="connsiteX21" fmla="*/ 73822 w 4306609"/>
              <a:gd name="connsiteY21" fmla="*/ 1224116 h 3604025"/>
              <a:gd name="connsiteX22" fmla="*/ 88570 w 4306609"/>
              <a:gd name="connsiteY22" fmla="*/ 1268361 h 3604025"/>
              <a:gd name="connsiteX23" fmla="*/ 103319 w 4306609"/>
              <a:gd name="connsiteY23" fmla="*/ 1312606 h 3604025"/>
              <a:gd name="connsiteX24" fmla="*/ 88570 w 4306609"/>
              <a:gd name="connsiteY24" fmla="*/ 1533832 h 3604025"/>
              <a:gd name="connsiteX25" fmla="*/ 59074 w 4306609"/>
              <a:gd name="connsiteY25" fmla="*/ 1622322 h 3604025"/>
              <a:gd name="connsiteX26" fmla="*/ 44325 w 4306609"/>
              <a:gd name="connsiteY26" fmla="*/ 2300748 h 3604025"/>
              <a:gd name="connsiteX27" fmla="*/ 59074 w 4306609"/>
              <a:gd name="connsiteY27" fmla="*/ 2757948 h 3604025"/>
              <a:gd name="connsiteX28" fmla="*/ 132815 w 4306609"/>
              <a:gd name="connsiteY28" fmla="*/ 2890683 h 3604025"/>
              <a:gd name="connsiteX29" fmla="*/ 191809 w 4306609"/>
              <a:gd name="connsiteY29" fmla="*/ 2979174 h 3604025"/>
              <a:gd name="connsiteX30" fmla="*/ 280299 w 4306609"/>
              <a:gd name="connsiteY30" fmla="*/ 3067664 h 3604025"/>
              <a:gd name="connsiteX31" fmla="*/ 309796 w 4306609"/>
              <a:gd name="connsiteY31" fmla="*/ 3111909 h 3604025"/>
              <a:gd name="connsiteX32" fmla="*/ 324545 w 4306609"/>
              <a:gd name="connsiteY32" fmla="*/ 3156154 h 3604025"/>
              <a:gd name="connsiteX33" fmla="*/ 457280 w 4306609"/>
              <a:gd name="connsiteY33" fmla="*/ 3259393 h 3604025"/>
              <a:gd name="connsiteX34" fmla="*/ 501525 w 4306609"/>
              <a:gd name="connsiteY34" fmla="*/ 3288890 h 3604025"/>
              <a:gd name="connsiteX35" fmla="*/ 575267 w 4306609"/>
              <a:gd name="connsiteY35" fmla="*/ 3303638 h 3604025"/>
              <a:gd name="connsiteX36" fmla="*/ 634261 w 4306609"/>
              <a:gd name="connsiteY36" fmla="*/ 3333135 h 3604025"/>
              <a:gd name="connsiteX37" fmla="*/ 678506 w 4306609"/>
              <a:gd name="connsiteY37" fmla="*/ 3347883 h 3604025"/>
              <a:gd name="connsiteX38" fmla="*/ 722751 w 4306609"/>
              <a:gd name="connsiteY38" fmla="*/ 3377380 h 3604025"/>
              <a:gd name="connsiteX39" fmla="*/ 781745 w 4306609"/>
              <a:gd name="connsiteY39" fmla="*/ 3392129 h 3604025"/>
              <a:gd name="connsiteX40" fmla="*/ 870235 w 4306609"/>
              <a:gd name="connsiteY40" fmla="*/ 3421625 h 3604025"/>
              <a:gd name="connsiteX41" fmla="*/ 973474 w 4306609"/>
              <a:gd name="connsiteY41" fmla="*/ 3451122 h 3604025"/>
              <a:gd name="connsiteX42" fmla="*/ 1061964 w 4306609"/>
              <a:gd name="connsiteY42" fmla="*/ 3480619 h 3604025"/>
              <a:gd name="connsiteX43" fmla="*/ 1120957 w 4306609"/>
              <a:gd name="connsiteY43" fmla="*/ 3495367 h 3604025"/>
              <a:gd name="connsiteX44" fmla="*/ 1268441 w 4306609"/>
              <a:gd name="connsiteY44" fmla="*/ 3539612 h 3604025"/>
              <a:gd name="connsiteX45" fmla="*/ 1814132 w 4306609"/>
              <a:gd name="connsiteY45" fmla="*/ 3554361 h 3604025"/>
              <a:gd name="connsiteX46" fmla="*/ 1946867 w 4306609"/>
              <a:gd name="connsiteY46" fmla="*/ 3539612 h 3604025"/>
              <a:gd name="connsiteX47" fmla="*/ 2079603 w 4306609"/>
              <a:gd name="connsiteY47" fmla="*/ 3510116 h 3604025"/>
              <a:gd name="connsiteX48" fmla="*/ 2286080 w 4306609"/>
              <a:gd name="connsiteY48" fmla="*/ 3480619 h 3604025"/>
              <a:gd name="connsiteX49" fmla="*/ 2330325 w 4306609"/>
              <a:gd name="connsiteY49" fmla="*/ 3465871 h 3604025"/>
              <a:gd name="connsiteX50" fmla="*/ 2566299 w 4306609"/>
              <a:gd name="connsiteY50" fmla="*/ 3436374 h 3604025"/>
              <a:gd name="connsiteX51" fmla="*/ 2640041 w 4306609"/>
              <a:gd name="connsiteY51" fmla="*/ 3421625 h 3604025"/>
              <a:gd name="connsiteX52" fmla="*/ 2758028 w 4306609"/>
              <a:gd name="connsiteY52" fmla="*/ 3392129 h 3604025"/>
              <a:gd name="connsiteX53" fmla="*/ 2994003 w 4306609"/>
              <a:gd name="connsiteY53" fmla="*/ 3377380 h 3604025"/>
              <a:gd name="connsiteX54" fmla="*/ 3111990 w 4306609"/>
              <a:gd name="connsiteY54" fmla="*/ 3347883 h 3604025"/>
              <a:gd name="connsiteX55" fmla="*/ 3170983 w 4306609"/>
              <a:gd name="connsiteY55" fmla="*/ 3333135 h 3604025"/>
              <a:gd name="connsiteX56" fmla="*/ 3244725 w 4306609"/>
              <a:gd name="connsiteY56" fmla="*/ 3318387 h 3604025"/>
              <a:gd name="connsiteX57" fmla="*/ 3288970 w 4306609"/>
              <a:gd name="connsiteY57" fmla="*/ 3303638 h 3604025"/>
              <a:gd name="connsiteX58" fmla="*/ 3421706 w 4306609"/>
              <a:gd name="connsiteY58" fmla="*/ 3274142 h 3604025"/>
              <a:gd name="connsiteX59" fmla="*/ 3465951 w 4306609"/>
              <a:gd name="connsiteY59" fmla="*/ 3259393 h 3604025"/>
              <a:gd name="connsiteX60" fmla="*/ 3583938 w 4306609"/>
              <a:gd name="connsiteY60" fmla="*/ 3244645 h 3604025"/>
              <a:gd name="connsiteX61" fmla="*/ 3642932 w 4306609"/>
              <a:gd name="connsiteY61" fmla="*/ 3229896 h 3604025"/>
              <a:gd name="connsiteX62" fmla="*/ 3790415 w 4306609"/>
              <a:gd name="connsiteY62" fmla="*/ 3200400 h 3604025"/>
              <a:gd name="connsiteX63" fmla="*/ 3878906 w 4306609"/>
              <a:gd name="connsiteY63" fmla="*/ 3141406 h 3604025"/>
              <a:gd name="connsiteX64" fmla="*/ 3923151 w 4306609"/>
              <a:gd name="connsiteY64" fmla="*/ 3097161 h 3604025"/>
              <a:gd name="connsiteX65" fmla="*/ 3967396 w 4306609"/>
              <a:gd name="connsiteY65" fmla="*/ 3082412 h 3604025"/>
              <a:gd name="connsiteX66" fmla="*/ 4011641 w 4306609"/>
              <a:gd name="connsiteY66" fmla="*/ 3052916 h 3604025"/>
              <a:gd name="connsiteX67" fmla="*/ 4085383 w 4306609"/>
              <a:gd name="connsiteY67" fmla="*/ 2964425 h 3604025"/>
              <a:gd name="connsiteX68" fmla="*/ 4159125 w 4306609"/>
              <a:gd name="connsiteY68" fmla="*/ 2890683 h 3604025"/>
              <a:gd name="connsiteX69" fmla="*/ 4218119 w 4306609"/>
              <a:gd name="connsiteY69" fmla="*/ 2816942 h 3604025"/>
              <a:gd name="connsiteX70" fmla="*/ 4232867 w 4306609"/>
              <a:gd name="connsiteY70" fmla="*/ 2772696 h 3604025"/>
              <a:gd name="connsiteX71" fmla="*/ 4262364 w 4306609"/>
              <a:gd name="connsiteY71" fmla="*/ 2728451 h 3604025"/>
              <a:gd name="connsiteX72" fmla="*/ 4306609 w 4306609"/>
              <a:gd name="connsiteY72" fmla="*/ 2580967 h 3604025"/>
              <a:gd name="connsiteX73" fmla="*/ 4277112 w 4306609"/>
              <a:gd name="connsiteY73" fmla="*/ 2418735 h 3604025"/>
              <a:gd name="connsiteX74" fmla="*/ 4247615 w 4306609"/>
              <a:gd name="connsiteY74" fmla="*/ 2374490 h 3604025"/>
              <a:gd name="connsiteX75" fmla="*/ 4203370 w 4306609"/>
              <a:gd name="connsiteY75" fmla="*/ 2344993 h 3604025"/>
              <a:gd name="connsiteX76" fmla="*/ 4114880 w 4306609"/>
              <a:gd name="connsiteY76" fmla="*/ 2197509 h 3604025"/>
              <a:gd name="connsiteX77" fmla="*/ 4055886 w 4306609"/>
              <a:gd name="connsiteY77" fmla="*/ 1991032 h 3604025"/>
              <a:gd name="connsiteX78" fmla="*/ 4026390 w 4306609"/>
              <a:gd name="connsiteY78" fmla="*/ 1902542 h 3604025"/>
              <a:gd name="connsiteX79" fmla="*/ 4011641 w 4306609"/>
              <a:gd name="connsiteY79" fmla="*/ 1843548 h 3604025"/>
              <a:gd name="connsiteX80" fmla="*/ 3982145 w 4306609"/>
              <a:gd name="connsiteY80" fmla="*/ 1784554 h 3604025"/>
              <a:gd name="connsiteX81" fmla="*/ 3982145 w 4306609"/>
              <a:gd name="connsiteY81" fmla="*/ 1342103 h 3604025"/>
              <a:gd name="connsiteX82" fmla="*/ 4011641 w 4306609"/>
              <a:gd name="connsiteY82" fmla="*/ 1297858 h 3604025"/>
              <a:gd name="connsiteX83" fmla="*/ 4085383 w 4306609"/>
              <a:gd name="connsiteY83" fmla="*/ 1165122 h 3604025"/>
              <a:gd name="connsiteX84" fmla="*/ 4114880 w 4306609"/>
              <a:gd name="connsiteY84" fmla="*/ 1120877 h 3604025"/>
              <a:gd name="connsiteX85" fmla="*/ 4159125 w 4306609"/>
              <a:gd name="connsiteY85" fmla="*/ 958645 h 3604025"/>
              <a:gd name="connsiteX86" fmla="*/ 4173874 w 4306609"/>
              <a:gd name="connsiteY86" fmla="*/ 752167 h 3604025"/>
              <a:gd name="connsiteX87" fmla="*/ 4188622 w 4306609"/>
              <a:gd name="connsiteY87" fmla="*/ 707922 h 3604025"/>
              <a:gd name="connsiteX88" fmla="*/ 4173874 w 4306609"/>
              <a:gd name="connsiteY88" fmla="*/ 501445 h 3604025"/>
              <a:gd name="connsiteX89" fmla="*/ 4144377 w 4306609"/>
              <a:gd name="connsiteY89" fmla="*/ 398206 h 3604025"/>
              <a:gd name="connsiteX90" fmla="*/ 4100132 w 4306609"/>
              <a:gd name="connsiteY90" fmla="*/ 280219 h 3604025"/>
              <a:gd name="connsiteX91" fmla="*/ 4085383 w 4306609"/>
              <a:gd name="connsiteY91" fmla="*/ 235974 h 3604025"/>
              <a:gd name="connsiteX92" fmla="*/ 4041138 w 4306609"/>
              <a:gd name="connsiteY92" fmla="*/ 206477 h 3604025"/>
              <a:gd name="connsiteX93" fmla="*/ 3982145 w 4306609"/>
              <a:gd name="connsiteY93" fmla="*/ 117987 h 3604025"/>
              <a:gd name="connsiteX94" fmla="*/ 3937899 w 4306609"/>
              <a:gd name="connsiteY94" fmla="*/ 103238 h 3604025"/>
              <a:gd name="connsiteX95" fmla="*/ 3893654 w 4306609"/>
              <a:gd name="connsiteY95" fmla="*/ 73742 h 3604025"/>
              <a:gd name="connsiteX96" fmla="*/ 3701925 w 4306609"/>
              <a:gd name="connsiteY96" fmla="*/ 29496 h 3604025"/>
              <a:gd name="connsiteX97" fmla="*/ 3598686 w 4306609"/>
              <a:gd name="connsiteY97" fmla="*/ 0 h 3604025"/>
              <a:gd name="connsiteX98" fmla="*/ 3259474 w 4306609"/>
              <a:gd name="connsiteY98" fmla="*/ 14748 h 3604025"/>
              <a:gd name="connsiteX99" fmla="*/ 3215228 w 4306609"/>
              <a:gd name="connsiteY99" fmla="*/ 29496 h 3604025"/>
              <a:gd name="connsiteX100" fmla="*/ 3082493 w 4306609"/>
              <a:gd name="connsiteY100" fmla="*/ 58993 h 3604025"/>
              <a:gd name="connsiteX101" fmla="*/ 2890764 w 4306609"/>
              <a:gd name="connsiteY101" fmla="*/ 103238 h 3604025"/>
              <a:gd name="connsiteX102" fmla="*/ 2050106 w 4306609"/>
              <a:gd name="connsiteY102" fmla="*/ 88490 h 3604025"/>
              <a:gd name="connsiteX103" fmla="*/ 1991112 w 4306609"/>
              <a:gd name="connsiteY103" fmla="*/ 58993 h 360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306609" h="3604025">
                <a:moveTo>
                  <a:pt x="1991112" y="58993"/>
                </a:moveTo>
                <a:lnTo>
                  <a:pt x="1991112" y="58993"/>
                </a:lnTo>
                <a:cubicBezTo>
                  <a:pt x="1932119" y="63909"/>
                  <a:pt x="1873221" y="70161"/>
                  <a:pt x="1814132" y="73742"/>
                </a:cubicBezTo>
                <a:cubicBezTo>
                  <a:pt x="1710965" y="79995"/>
                  <a:pt x="1607489" y="80855"/>
                  <a:pt x="1504415" y="88490"/>
                </a:cubicBezTo>
                <a:cubicBezTo>
                  <a:pt x="1474593" y="90699"/>
                  <a:pt x="1445481" y="98691"/>
                  <a:pt x="1415925" y="103238"/>
                </a:cubicBezTo>
                <a:cubicBezTo>
                  <a:pt x="1381567" y="108524"/>
                  <a:pt x="1347276" y="114528"/>
                  <a:pt x="1312686" y="117987"/>
                </a:cubicBezTo>
                <a:cubicBezTo>
                  <a:pt x="1248906" y="124365"/>
                  <a:pt x="1184867" y="127819"/>
                  <a:pt x="1120957" y="132735"/>
                </a:cubicBezTo>
                <a:cubicBezTo>
                  <a:pt x="965466" y="163832"/>
                  <a:pt x="1099583" y="140344"/>
                  <a:pt x="825990" y="162232"/>
                </a:cubicBezTo>
                <a:cubicBezTo>
                  <a:pt x="776741" y="166172"/>
                  <a:pt x="727667" y="172064"/>
                  <a:pt x="678506" y="176980"/>
                </a:cubicBezTo>
                <a:cubicBezTo>
                  <a:pt x="629345" y="186812"/>
                  <a:pt x="578584" y="190623"/>
                  <a:pt x="531022" y="206477"/>
                </a:cubicBezTo>
                <a:cubicBezTo>
                  <a:pt x="516274" y="211393"/>
                  <a:pt x="501775" y="217135"/>
                  <a:pt x="486777" y="221225"/>
                </a:cubicBezTo>
                <a:cubicBezTo>
                  <a:pt x="447666" y="231892"/>
                  <a:pt x="407249" y="237902"/>
                  <a:pt x="368790" y="250722"/>
                </a:cubicBezTo>
                <a:cubicBezTo>
                  <a:pt x="354042" y="255638"/>
                  <a:pt x="339493" y="261200"/>
                  <a:pt x="324545" y="265471"/>
                </a:cubicBezTo>
                <a:cubicBezTo>
                  <a:pt x="194886" y="302517"/>
                  <a:pt x="327410" y="259600"/>
                  <a:pt x="221306" y="294967"/>
                </a:cubicBezTo>
                <a:cubicBezTo>
                  <a:pt x="188091" y="394607"/>
                  <a:pt x="234155" y="286601"/>
                  <a:pt x="162312" y="368709"/>
                </a:cubicBezTo>
                <a:cubicBezTo>
                  <a:pt x="138968" y="395389"/>
                  <a:pt x="122983" y="427703"/>
                  <a:pt x="103319" y="457200"/>
                </a:cubicBezTo>
                <a:cubicBezTo>
                  <a:pt x="93487" y="471948"/>
                  <a:pt x="86356" y="488911"/>
                  <a:pt x="73822" y="501445"/>
                </a:cubicBezTo>
                <a:lnTo>
                  <a:pt x="29577" y="545690"/>
                </a:lnTo>
                <a:cubicBezTo>
                  <a:pt x="7848" y="632603"/>
                  <a:pt x="80" y="650826"/>
                  <a:pt x="80" y="766916"/>
                </a:cubicBezTo>
                <a:cubicBezTo>
                  <a:pt x="80" y="894089"/>
                  <a:pt x="-3038" y="982665"/>
                  <a:pt x="29577" y="1091380"/>
                </a:cubicBezTo>
                <a:cubicBezTo>
                  <a:pt x="38512" y="1121161"/>
                  <a:pt x="49242" y="1150374"/>
                  <a:pt x="59074" y="1179871"/>
                </a:cubicBezTo>
                <a:lnTo>
                  <a:pt x="73822" y="1224116"/>
                </a:lnTo>
                <a:lnTo>
                  <a:pt x="88570" y="1268361"/>
                </a:lnTo>
                <a:lnTo>
                  <a:pt x="103319" y="1312606"/>
                </a:lnTo>
                <a:cubicBezTo>
                  <a:pt x="98403" y="1386348"/>
                  <a:pt x="99022" y="1460669"/>
                  <a:pt x="88570" y="1533832"/>
                </a:cubicBezTo>
                <a:cubicBezTo>
                  <a:pt x="84173" y="1564612"/>
                  <a:pt x="59074" y="1622322"/>
                  <a:pt x="59074" y="1622322"/>
                </a:cubicBezTo>
                <a:cubicBezTo>
                  <a:pt x="54158" y="1848464"/>
                  <a:pt x="44325" y="2074553"/>
                  <a:pt x="44325" y="2300748"/>
                </a:cubicBezTo>
                <a:cubicBezTo>
                  <a:pt x="44325" y="2453227"/>
                  <a:pt x="46751" y="2605967"/>
                  <a:pt x="59074" y="2757948"/>
                </a:cubicBezTo>
                <a:cubicBezTo>
                  <a:pt x="67228" y="2858514"/>
                  <a:pt x="85326" y="2829625"/>
                  <a:pt x="132815" y="2890683"/>
                </a:cubicBezTo>
                <a:cubicBezTo>
                  <a:pt x="154580" y="2918666"/>
                  <a:pt x="166741" y="2954106"/>
                  <a:pt x="191809" y="2979174"/>
                </a:cubicBezTo>
                <a:cubicBezTo>
                  <a:pt x="221306" y="3008671"/>
                  <a:pt x="257160" y="3032955"/>
                  <a:pt x="280299" y="3067664"/>
                </a:cubicBezTo>
                <a:cubicBezTo>
                  <a:pt x="290131" y="3082412"/>
                  <a:pt x="301869" y="3096055"/>
                  <a:pt x="309796" y="3111909"/>
                </a:cubicBezTo>
                <a:cubicBezTo>
                  <a:pt x="316749" y="3125814"/>
                  <a:pt x="315922" y="3143219"/>
                  <a:pt x="324545" y="3156154"/>
                </a:cubicBezTo>
                <a:cubicBezTo>
                  <a:pt x="352272" y="3197744"/>
                  <a:pt x="422116" y="3235950"/>
                  <a:pt x="457280" y="3259393"/>
                </a:cubicBezTo>
                <a:cubicBezTo>
                  <a:pt x="472028" y="3269225"/>
                  <a:pt x="484144" y="3285414"/>
                  <a:pt x="501525" y="3288890"/>
                </a:cubicBezTo>
                <a:lnTo>
                  <a:pt x="575267" y="3303638"/>
                </a:lnTo>
                <a:cubicBezTo>
                  <a:pt x="594932" y="3313470"/>
                  <a:pt x="614053" y="3324474"/>
                  <a:pt x="634261" y="3333135"/>
                </a:cubicBezTo>
                <a:cubicBezTo>
                  <a:pt x="648550" y="3339259"/>
                  <a:pt x="664601" y="3340931"/>
                  <a:pt x="678506" y="3347883"/>
                </a:cubicBezTo>
                <a:cubicBezTo>
                  <a:pt x="694360" y="3355810"/>
                  <a:pt x="706459" y="3370398"/>
                  <a:pt x="722751" y="3377380"/>
                </a:cubicBezTo>
                <a:cubicBezTo>
                  <a:pt x="741382" y="3385365"/>
                  <a:pt x="762330" y="3386305"/>
                  <a:pt x="781745" y="3392129"/>
                </a:cubicBezTo>
                <a:cubicBezTo>
                  <a:pt x="811526" y="3401063"/>
                  <a:pt x="840339" y="3413083"/>
                  <a:pt x="870235" y="3421625"/>
                </a:cubicBezTo>
                <a:cubicBezTo>
                  <a:pt x="904648" y="3431457"/>
                  <a:pt x="939267" y="3440597"/>
                  <a:pt x="973474" y="3451122"/>
                </a:cubicBezTo>
                <a:cubicBezTo>
                  <a:pt x="1003191" y="3460266"/>
                  <a:pt x="1031800" y="3473078"/>
                  <a:pt x="1061964" y="3480619"/>
                </a:cubicBezTo>
                <a:cubicBezTo>
                  <a:pt x="1081628" y="3485535"/>
                  <a:pt x="1101728" y="3488957"/>
                  <a:pt x="1120957" y="3495367"/>
                </a:cubicBezTo>
                <a:cubicBezTo>
                  <a:pt x="1266482" y="3543875"/>
                  <a:pt x="1122808" y="3510486"/>
                  <a:pt x="1268441" y="3539612"/>
                </a:cubicBezTo>
                <a:cubicBezTo>
                  <a:pt x="1450502" y="3660988"/>
                  <a:pt x="1307417" y="3577929"/>
                  <a:pt x="1814132" y="3554361"/>
                </a:cubicBezTo>
                <a:cubicBezTo>
                  <a:pt x="1858601" y="3552293"/>
                  <a:pt x="1902622" y="3544528"/>
                  <a:pt x="1946867" y="3539612"/>
                </a:cubicBezTo>
                <a:cubicBezTo>
                  <a:pt x="2024881" y="3513608"/>
                  <a:pt x="1965390" y="3530882"/>
                  <a:pt x="2079603" y="3510116"/>
                </a:cubicBezTo>
                <a:cubicBezTo>
                  <a:pt x="2227196" y="3483281"/>
                  <a:pt x="2074801" y="3504094"/>
                  <a:pt x="2286080" y="3480619"/>
                </a:cubicBezTo>
                <a:cubicBezTo>
                  <a:pt x="2300828" y="3475703"/>
                  <a:pt x="2315243" y="3469642"/>
                  <a:pt x="2330325" y="3465871"/>
                </a:cubicBezTo>
                <a:cubicBezTo>
                  <a:pt x="2417408" y="3444100"/>
                  <a:pt x="2465542" y="3445533"/>
                  <a:pt x="2566299" y="3436374"/>
                </a:cubicBezTo>
                <a:cubicBezTo>
                  <a:pt x="2590880" y="3431458"/>
                  <a:pt x="2615722" y="3427705"/>
                  <a:pt x="2640041" y="3421625"/>
                </a:cubicBezTo>
                <a:cubicBezTo>
                  <a:pt x="2707337" y="3404801"/>
                  <a:pt x="2670219" y="3400492"/>
                  <a:pt x="2758028" y="3392129"/>
                </a:cubicBezTo>
                <a:cubicBezTo>
                  <a:pt x="2836485" y="3384657"/>
                  <a:pt x="2915345" y="3382296"/>
                  <a:pt x="2994003" y="3377380"/>
                </a:cubicBezTo>
                <a:cubicBezTo>
                  <a:pt x="3073065" y="3351027"/>
                  <a:pt x="3005210" y="3371612"/>
                  <a:pt x="3111990" y="3347883"/>
                </a:cubicBezTo>
                <a:cubicBezTo>
                  <a:pt x="3131777" y="3343486"/>
                  <a:pt x="3151196" y="3337532"/>
                  <a:pt x="3170983" y="3333135"/>
                </a:cubicBezTo>
                <a:cubicBezTo>
                  <a:pt x="3195454" y="3327697"/>
                  <a:pt x="3220406" y="3324467"/>
                  <a:pt x="3244725" y="3318387"/>
                </a:cubicBezTo>
                <a:cubicBezTo>
                  <a:pt x="3259807" y="3314616"/>
                  <a:pt x="3274022" y="3307909"/>
                  <a:pt x="3288970" y="3303638"/>
                </a:cubicBezTo>
                <a:cubicBezTo>
                  <a:pt x="3394945" y="3273359"/>
                  <a:pt x="3300062" y="3304553"/>
                  <a:pt x="3421706" y="3274142"/>
                </a:cubicBezTo>
                <a:cubicBezTo>
                  <a:pt x="3436788" y="3270371"/>
                  <a:pt x="3450656" y="3262174"/>
                  <a:pt x="3465951" y="3259393"/>
                </a:cubicBezTo>
                <a:cubicBezTo>
                  <a:pt x="3504947" y="3252303"/>
                  <a:pt x="3544609" y="3249561"/>
                  <a:pt x="3583938" y="3244645"/>
                </a:cubicBezTo>
                <a:cubicBezTo>
                  <a:pt x="3603603" y="3239729"/>
                  <a:pt x="3622989" y="3233522"/>
                  <a:pt x="3642932" y="3229896"/>
                </a:cubicBezTo>
                <a:cubicBezTo>
                  <a:pt x="3792069" y="3202780"/>
                  <a:pt x="3699547" y="3230689"/>
                  <a:pt x="3790415" y="3200400"/>
                </a:cubicBezTo>
                <a:cubicBezTo>
                  <a:pt x="3819912" y="3180735"/>
                  <a:pt x="3853838" y="3166474"/>
                  <a:pt x="3878906" y="3141406"/>
                </a:cubicBezTo>
                <a:cubicBezTo>
                  <a:pt x="3893654" y="3126658"/>
                  <a:pt x="3905797" y="3108731"/>
                  <a:pt x="3923151" y="3097161"/>
                </a:cubicBezTo>
                <a:cubicBezTo>
                  <a:pt x="3936086" y="3088537"/>
                  <a:pt x="3953491" y="3089364"/>
                  <a:pt x="3967396" y="3082412"/>
                </a:cubicBezTo>
                <a:cubicBezTo>
                  <a:pt x="3983250" y="3074485"/>
                  <a:pt x="3996893" y="3062748"/>
                  <a:pt x="4011641" y="3052916"/>
                </a:cubicBezTo>
                <a:cubicBezTo>
                  <a:pt x="4084876" y="2943064"/>
                  <a:pt x="3990752" y="3077983"/>
                  <a:pt x="4085383" y="2964425"/>
                </a:cubicBezTo>
                <a:cubicBezTo>
                  <a:pt x="4146833" y="2890684"/>
                  <a:pt x="4078011" y="2944760"/>
                  <a:pt x="4159125" y="2890683"/>
                </a:cubicBezTo>
                <a:cubicBezTo>
                  <a:pt x="4196199" y="2779467"/>
                  <a:pt x="4141876" y="2912247"/>
                  <a:pt x="4218119" y="2816942"/>
                </a:cubicBezTo>
                <a:cubicBezTo>
                  <a:pt x="4227831" y="2804802"/>
                  <a:pt x="4225915" y="2786601"/>
                  <a:pt x="4232867" y="2772696"/>
                </a:cubicBezTo>
                <a:cubicBezTo>
                  <a:pt x="4240794" y="2756842"/>
                  <a:pt x="4252532" y="2743199"/>
                  <a:pt x="4262364" y="2728451"/>
                </a:cubicBezTo>
                <a:cubicBezTo>
                  <a:pt x="4298271" y="2620731"/>
                  <a:pt x="4284320" y="2670125"/>
                  <a:pt x="4306609" y="2580967"/>
                </a:cubicBezTo>
                <a:cubicBezTo>
                  <a:pt x="4301524" y="2540289"/>
                  <a:pt x="4299849" y="2464207"/>
                  <a:pt x="4277112" y="2418735"/>
                </a:cubicBezTo>
                <a:cubicBezTo>
                  <a:pt x="4269185" y="2402881"/>
                  <a:pt x="4260149" y="2387024"/>
                  <a:pt x="4247615" y="2374490"/>
                </a:cubicBezTo>
                <a:cubicBezTo>
                  <a:pt x="4235081" y="2361956"/>
                  <a:pt x="4218118" y="2354825"/>
                  <a:pt x="4203370" y="2344993"/>
                </a:cubicBezTo>
                <a:cubicBezTo>
                  <a:pt x="4168744" y="2293053"/>
                  <a:pt x="4137556" y="2254198"/>
                  <a:pt x="4114880" y="2197509"/>
                </a:cubicBezTo>
                <a:cubicBezTo>
                  <a:pt x="4058073" y="2055493"/>
                  <a:pt x="4111817" y="2158828"/>
                  <a:pt x="4055886" y="1991032"/>
                </a:cubicBezTo>
                <a:cubicBezTo>
                  <a:pt x="4046054" y="1961535"/>
                  <a:pt x="4033931" y="1932706"/>
                  <a:pt x="4026390" y="1902542"/>
                </a:cubicBezTo>
                <a:cubicBezTo>
                  <a:pt x="4021474" y="1882877"/>
                  <a:pt x="4018758" y="1862527"/>
                  <a:pt x="4011641" y="1843548"/>
                </a:cubicBezTo>
                <a:cubicBezTo>
                  <a:pt x="4003921" y="1822962"/>
                  <a:pt x="3991977" y="1804219"/>
                  <a:pt x="3982145" y="1784554"/>
                </a:cubicBezTo>
                <a:cubicBezTo>
                  <a:pt x="3961537" y="1599090"/>
                  <a:pt x="3952381" y="1580215"/>
                  <a:pt x="3982145" y="1342103"/>
                </a:cubicBezTo>
                <a:cubicBezTo>
                  <a:pt x="3984344" y="1324515"/>
                  <a:pt x="4003714" y="1313712"/>
                  <a:pt x="4011641" y="1297858"/>
                </a:cubicBezTo>
                <a:cubicBezTo>
                  <a:pt x="4089512" y="1142113"/>
                  <a:pt x="3899392" y="1444108"/>
                  <a:pt x="4085383" y="1165122"/>
                </a:cubicBezTo>
                <a:lnTo>
                  <a:pt x="4114880" y="1120877"/>
                </a:lnTo>
                <a:cubicBezTo>
                  <a:pt x="4152304" y="1008606"/>
                  <a:pt x="4138279" y="1062875"/>
                  <a:pt x="4159125" y="958645"/>
                </a:cubicBezTo>
                <a:cubicBezTo>
                  <a:pt x="4164041" y="889819"/>
                  <a:pt x="4165812" y="820696"/>
                  <a:pt x="4173874" y="752167"/>
                </a:cubicBezTo>
                <a:cubicBezTo>
                  <a:pt x="4175690" y="736727"/>
                  <a:pt x="4188622" y="723468"/>
                  <a:pt x="4188622" y="707922"/>
                </a:cubicBezTo>
                <a:cubicBezTo>
                  <a:pt x="4188622" y="638921"/>
                  <a:pt x="4181494" y="570024"/>
                  <a:pt x="4173874" y="501445"/>
                </a:cubicBezTo>
                <a:cubicBezTo>
                  <a:pt x="4169683" y="463729"/>
                  <a:pt x="4154545" y="433794"/>
                  <a:pt x="4144377" y="398206"/>
                </a:cubicBezTo>
                <a:cubicBezTo>
                  <a:pt x="4105535" y="262259"/>
                  <a:pt x="4159041" y="417674"/>
                  <a:pt x="4100132" y="280219"/>
                </a:cubicBezTo>
                <a:cubicBezTo>
                  <a:pt x="4094008" y="265930"/>
                  <a:pt x="4095095" y="248113"/>
                  <a:pt x="4085383" y="235974"/>
                </a:cubicBezTo>
                <a:cubicBezTo>
                  <a:pt x="4074310" y="222133"/>
                  <a:pt x="4055886" y="216309"/>
                  <a:pt x="4041138" y="206477"/>
                </a:cubicBezTo>
                <a:cubicBezTo>
                  <a:pt x="4021474" y="176980"/>
                  <a:pt x="4015776" y="129198"/>
                  <a:pt x="3982145" y="117987"/>
                </a:cubicBezTo>
                <a:cubicBezTo>
                  <a:pt x="3967396" y="113071"/>
                  <a:pt x="3951804" y="110191"/>
                  <a:pt x="3937899" y="103238"/>
                </a:cubicBezTo>
                <a:cubicBezTo>
                  <a:pt x="3922045" y="95311"/>
                  <a:pt x="3910312" y="79799"/>
                  <a:pt x="3893654" y="73742"/>
                </a:cubicBezTo>
                <a:cubicBezTo>
                  <a:pt x="3836864" y="53091"/>
                  <a:pt x="3762540" y="42966"/>
                  <a:pt x="3701925" y="29496"/>
                </a:cubicBezTo>
                <a:cubicBezTo>
                  <a:pt x="3646367" y="17150"/>
                  <a:pt x="3647959" y="16424"/>
                  <a:pt x="3598686" y="0"/>
                </a:cubicBezTo>
                <a:cubicBezTo>
                  <a:pt x="3485615" y="4916"/>
                  <a:pt x="3372318" y="6068"/>
                  <a:pt x="3259474" y="14748"/>
                </a:cubicBezTo>
                <a:cubicBezTo>
                  <a:pt x="3243973" y="15940"/>
                  <a:pt x="3230310" y="25725"/>
                  <a:pt x="3215228" y="29496"/>
                </a:cubicBezTo>
                <a:cubicBezTo>
                  <a:pt x="3131050" y="50540"/>
                  <a:pt x="3158172" y="36289"/>
                  <a:pt x="3082493" y="58993"/>
                </a:cubicBezTo>
                <a:cubicBezTo>
                  <a:pt x="2935257" y="103164"/>
                  <a:pt x="3053592" y="79978"/>
                  <a:pt x="2890764" y="103238"/>
                </a:cubicBezTo>
                <a:lnTo>
                  <a:pt x="2050106" y="88490"/>
                </a:lnTo>
                <a:cubicBezTo>
                  <a:pt x="2014766" y="85685"/>
                  <a:pt x="2000944" y="63909"/>
                  <a:pt x="1991112" y="58993"/>
                </a:cubicBezTo>
                <a:close/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utoShape 14"/>
          <p:cNvSpPr>
            <a:spLocks noChangeArrowheads="1"/>
          </p:cNvSpPr>
          <p:nvPr/>
        </p:nvSpPr>
        <p:spPr bwMode="auto">
          <a:xfrm>
            <a:off x="3524864" y="678426"/>
            <a:ext cx="2595717" cy="1871099"/>
          </a:xfrm>
          <a:prstGeom prst="irregularSeal1">
            <a:avLst/>
          </a:prstGeom>
          <a:solidFill>
            <a:schemeClr val="accent5">
              <a:lumMod val="75000"/>
            </a:schemeClr>
          </a:solidFill>
          <a:ln w="38100">
            <a:solidFill>
              <a:schemeClr val="accent5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sr-Latn-RS" sz="1600" b="1" dirty="0">
                <a:solidFill>
                  <a:schemeClr val="bg1"/>
                </a:solidFill>
                <a:latin typeface="+mj-lt"/>
              </a:rPr>
              <a:t>v</a:t>
            </a:r>
            <a:r>
              <a:rPr lang="sr-Latn-RS" sz="1600" b="1" dirty="0" smtClean="0">
                <a:solidFill>
                  <a:schemeClr val="bg1"/>
                </a:solidFill>
                <a:latin typeface="+mj-lt"/>
              </a:rPr>
              <a:t>etar m</a:t>
            </a:r>
            <a:r>
              <a:rPr lang="sr-Cyrl-CS" sz="1600" b="1" dirty="0" smtClean="0">
                <a:solidFill>
                  <a:schemeClr val="bg1"/>
                </a:solidFill>
                <a:latin typeface="+mj-lt"/>
              </a:rPr>
              <a:t>aksimalno </a:t>
            </a:r>
            <a:endParaRPr lang="sr-Cyrl-CS" sz="1600" b="1" dirty="0">
              <a:solidFill>
                <a:schemeClr val="bg1"/>
              </a:solidFill>
              <a:latin typeface="+mj-lt"/>
            </a:endParaRPr>
          </a:p>
          <a:p>
            <a:pPr algn="ctr">
              <a:defRPr/>
            </a:pPr>
            <a:r>
              <a:rPr lang="sr-Latn-RS" sz="1600" b="1" dirty="0">
                <a:solidFill>
                  <a:schemeClr val="bg1"/>
                </a:solidFill>
                <a:latin typeface="+mj-lt"/>
              </a:rPr>
              <a:t>30</a:t>
            </a:r>
            <a:r>
              <a:rPr lang="sr-Cyrl-CS" sz="1600" b="1" dirty="0">
                <a:solidFill>
                  <a:schemeClr val="bg1"/>
                </a:solidFill>
                <a:latin typeface="+mj-lt"/>
              </a:rPr>
              <a:t>0MW</a:t>
            </a:r>
            <a:r>
              <a:rPr lang="sr-Latn-RS" sz="1600" b="1" dirty="0">
                <a:solidFill>
                  <a:schemeClr val="bg1"/>
                </a:solidFill>
                <a:latin typeface="+mj-lt"/>
              </a:rPr>
              <a:t> 2015.g.</a:t>
            </a:r>
          </a:p>
          <a:p>
            <a:pPr algn="ctr">
              <a:defRPr/>
            </a:pPr>
            <a:r>
              <a:rPr lang="sr-Latn-RS" sz="1600" b="1" dirty="0">
                <a:solidFill>
                  <a:schemeClr val="bg1"/>
                </a:solidFill>
                <a:latin typeface="+mj-lt"/>
              </a:rPr>
              <a:t>+ 200MW</a:t>
            </a:r>
            <a:r>
              <a:rPr lang="sr-Cyrl-CS" sz="1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sr-Latn-RS" sz="1600" b="1" dirty="0">
                <a:solidFill>
                  <a:schemeClr val="bg1"/>
                </a:solidFill>
                <a:latin typeface="+mj-lt"/>
              </a:rPr>
              <a:t>2020.g. </a:t>
            </a:r>
            <a:endParaRPr lang="en-US" sz="1600" b="1" dirty="0">
              <a:latin typeface="+mj-lt"/>
            </a:endParaRPr>
          </a:p>
        </p:txBody>
      </p:sp>
      <p:sp>
        <p:nvSpPr>
          <p:cNvPr id="40" name="AutoShape 14"/>
          <p:cNvSpPr>
            <a:spLocks noChangeArrowheads="1"/>
          </p:cNvSpPr>
          <p:nvPr/>
        </p:nvSpPr>
        <p:spPr bwMode="auto">
          <a:xfrm>
            <a:off x="3259138" y="2061648"/>
            <a:ext cx="2640217" cy="1873764"/>
          </a:xfrm>
          <a:prstGeom prst="irregularSeal1">
            <a:avLst/>
          </a:prstGeom>
          <a:solidFill>
            <a:srgbClr val="FFC000"/>
          </a:solidFill>
          <a:ln w="38100">
            <a:solidFill>
              <a:srgbClr val="33CC33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sr-Latn-RS" sz="1600" b="1" dirty="0" smtClean="0">
                <a:latin typeface="+mj-lt"/>
              </a:rPr>
              <a:t>sunce</a:t>
            </a:r>
          </a:p>
          <a:p>
            <a:pPr algn="ctr">
              <a:defRPr/>
            </a:pPr>
            <a:r>
              <a:rPr lang="sr-Latn-RS" sz="1600" b="1" dirty="0">
                <a:latin typeface="+mj-lt"/>
              </a:rPr>
              <a:t>m</a:t>
            </a:r>
            <a:r>
              <a:rPr lang="sr-Cyrl-CS" sz="1600" b="1" dirty="0" smtClean="0">
                <a:latin typeface="+mj-lt"/>
              </a:rPr>
              <a:t>aksimalno </a:t>
            </a:r>
            <a:r>
              <a:rPr lang="en-US" sz="1600" b="1" dirty="0">
                <a:latin typeface="+mj-lt"/>
              </a:rPr>
              <a:t>10 MW:</a:t>
            </a:r>
            <a:endParaRPr lang="sr-Cyrl-CS" sz="1600" b="1" dirty="0">
              <a:latin typeface="+mj-lt"/>
            </a:endParaRPr>
          </a:p>
          <a:p>
            <a:pPr algn="ctr">
              <a:defRPr/>
            </a:pPr>
            <a:r>
              <a:rPr lang="sr-Latn-RS" sz="1600" b="1" dirty="0">
                <a:latin typeface="+mj-lt"/>
              </a:rPr>
              <a:t>2 + 2</a:t>
            </a:r>
            <a:r>
              <a:rPr lang="sr-Cyrl-CS" sz="1600" b="1" dirty="0">
                <a:latin typeface="+mj-lt"/>
              </a:rPr>
              <a:t> MW</a:t>
            </a:r>
            <a:r>
              <a:rPr lang="sr-Latn-RS" sz="1600" b="1" dirty="0">
                <a:latin typeface="+mj-lt"/>
              </a:rPr>
              <a:t> na objektu</a:t>
            </a:r>
          </a:p>
          <a:p>
            <a:pPr algn="ctr">
              <a:defRPr/>
            </a:pPr>
            <a:r>
              <a:rPr lang="sr-Latn-RS" sz="1600" b="1" dirty="0">
                <a:latin typeface="+mj-lt"/>
              </a:rPr>
              <a:t>+ 6 MW na tlu</a:t>
            </a:r>
            <a:endParaRPr lang="en-US" sz="1600" b="1" dirty="0">
              <a:latin typeface="+mj-lt"/>
            </a:endParaRPr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H="1">
            <a:off x="2223945" y="4018591"/>
            <a:ext cx="0" cy="2769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 anchor="ctr" anchorCtr="1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600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15238" cy="1143000"/>
          </a:xfrm>
        </p:spPr>
        <p:txBody>
          <a:bodyPr anchor="ctr">
            <a:noAutofit/>
          </a:bodyPr>
          <a:lstStyle/>
          <a:p>
            <a:pPr algn="l"/>
            <a:r>
              <a:rPr lang="sr-Latn-CS" sz="3200" b="1" dirty="0" smtClean="0">
                <a:solidFill>
                  <a:schemeClr val="accent1"/>
                </a:solidFill>
                <a:latin typeface="Arial Narrow" pitchFamily="34" charset="0"/>
              </a:rPr>
              <a:t>...Od investicije </a:t>
            </a:r>
            <a:r>
              <a:rPr lang="sr-Latn-CS" sz="3200" b="1" dirty="0">
                <a:solidFill>
                  <a:schemeClr val="accent1"/>
                </a:solidFill>
                <a:latin typeface="Arial Narrow" pitchFamily="34" charset="0"/>
              </a:rPr>
              <a:t>u </a:t>
            </a:r>
            <a:r>
              <a:rPr lang="sr-Latn-CS" sz="3200" b="1" dirty="0" smtClean="0">
                <a:solidFill>
                  <a:schemeClr val="accent1"/>
                </a:solidFill>
                <a:latin typeface="Arial Narrow" pitchFamily="34" charset="0"/>
              </a:rPr>
              <a:t>korišćenje obnovljivih iz</a:t>
            </a:r>
            <a:r>
              <a:rPr lang="sr-Cyrl-CS" sz="3200" b="1" dirty="0" smtClean="0">
                <a:solidFill>
                  <a:schemeClr val="accent1"/>
                </a:solidFill>
                <a:latin typeface="Arial Narrow" pitchFamily="34" charset="0"/>
              </a:rPr>
              <a:t>vora energije</a:t>
            </a:r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 do proizvodnje energije...</a:t>
            </a:r>
            <a:endParaRPr lang="en-US" sz="3200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sr-Latn-R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1500188" y="3357563"/>
            <a:ext cx="3429000" cy="1143000"/>
          </a:xfrm>
          <a:prstGeom prst="rightArrowCallout">
            <a:avLst>
              <a:gd name="adj1" fmla="val 25000"/>
              <a:gd name="adj2" fmla="val 25000"/>
              <a:gd name="adj3" fmla="val 46667"/>
              <a:gd name="adj4" fmla="val 66667"/>
            </a:avLst>
          </a:prstGeom>
          <a:solidFill>
            <a:srgbClr val="00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Opcija </a:t>
            </a:r>
            <a:r>
              <a:rPr lang="en-GB" sz="2000">
                <a:solidFill>
                  <a:schemeClr val="tx1"/>
                </a:solidFill>
                <a:latin typeface="Arial Narrow" pitchFamily="34" charset="0"/>
              </a:rPr>
              <a:t> 1:</a:t>
            </a:r>
          </a:p>
          <a:p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Investitor/i</a:t>
            </a:r>
            <a:endParaRPr lang="en-GB" sz="20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5072063" y="3357563"/>
            <a:ext cx="2286000" cy="1066800"/>
          </a:xfrm>
          <a:prstGeom prst="flowChartProcess">
            <a:avLst/>
          </a:prstGeom>
          <a:solidFill>
            <a:srgbClr val="00FF99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Opcija</a:t>
            </a:r>
            <a:r>
              <a:rPr lang="en-GB" sz="2000">
                <a:solidFill>
                  <a:schemeClr val="tx1"/>
                </a:solidFill>
                <a:latin typeface="Arial Narrow" pitchFamily="34" charset="0"/>
              </a:rPr>
              <a:t> 2:</a:t>
            </a:r>
          </a:p>
          <a:p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Nova </a:t>
            </a:r>
            <a:r>
              <a:rPr lang="en-GB" sz="2000">
                <a:solidFill>
                  <a:schemeClr val="tx1"/>
                </a:solidFill>
                <a:latin typeface="Arial Narrow" pitchFamily="34" charset="0"/>
              </a:rPr>
              <a:t>(</a:t>
            </a:r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domaća</a:t>
            </a:r>
            <a:r>
              <a:rPr lang="en-GB" sz="2000">
                <a:solidFill>
                  <a:schemeClr val="tx1"/>
                </a:solidFill>
                <a:latin typeface="Arial Narrow" pitchFamily="34" charset="0"/>
              </a:rPr>
              <a:t>)</a:t>
            </a:r>
          </a:p>
          <a:p>
            <a:r>
              <a:rPr lang="sr-Latn-CS" sz="2000">
                <a:solidFill>
                  <a:schemeClr val="tx1"/>
                </a:solidFill>
                <a:latin typeface="Arial Narrow" pitchFamily="34" charset="0"/>
              </a:rPr>
              <a:t>kompanija</a:t>
            </a:r>
            <a:endParaRPr lang="en-GB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642938" y="2012950"/>
            <a:ext cx="1952625" cy="990600"/>
          </a:xfrm>
          <a:prstGeom prst="flowChartProcess">
            <a:avLst/>
          </a:prstGeom>
          <a:solidFill>
            <a:srgbClr val="66FF3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</a:pPr>
            <a:r>
              <a:rPr lang="en-GB" sz="1800" dirty="0" err="1">
                <a:solidFill>
                  <a:schemeClr val="tx1"/>
                </a:solidFill>
                <a:latin typeface="Arial Narrow" pitchFamily="34" charset="0"/>
              </a:rPr>
              <a:t>Studija</a:t>
            </a:r>
            <a:r>
              <a:rPr lang="en-GB" sz="18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Arial Narrow" pitchFamily="34" charset="0"/>
              </a:rPr>
              <a:t>opravdanosti</a:t>
            </a:r>
            <a:endParaRPr lang="en-GB" sz="18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en-GB" sz="1800" dirty="0">
                <a:solidFill>
                  <a:schemeClr val="tx1"/>
                </a:solidFill>
                <a:latin typeface="Arial Narrow" pitchFamily="34" charset="0"/>
              </a:rPr>
              <a:t>+</a:t>
            </a:r>
          </a:p>
          <a:p>
            <a:pPr algn="ctr">
              <a:lnSpc>
                <a:spcPct val="9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o</a:t>
            </a:r>
            <a:r>
              <a:rPr lang="en-US" sz="1800" dirty="0" err="1">
                <a:solidFill>
                  <a:schemeClr val="tx1"/>
                </a:solidFill>
                <a:latin typeface="Arial Narrow" pitchFamily="34" charset="0"/>
              </a:rPr>
              <a:t>stala</a:t>
            </a:r>
            <a:r>
              <a:rPr lang="en-US" sz="18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pitchFamily="34" charset="0"/>
              </a:rPr>
              <a:t>tehni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čka</a:t>
            </a:r>
          </a:p>
          <a:p>
            <a:pPr algn="ctr">
              <a:lnSpc>
                <a:spcPct val="9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dokumentacija</a:t>
            </a:r>
            <a:endParaRPr lang="en-GB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6" name="AutoShape 9"/>
          <p:cNvSpPr>
            <a:spLocks noChangeArrowheads="1"/>
          </p:cNvSpPr>
          <p:nvPr/>
        </p:nvSpPr>
        <p:spPr bwMode="auto">
          <a:xfrm>
            <a:off x="5573713" y="4876800"/>
            <a:ext cx="1498600" cy="1219200"/>
          </a:xfrm>
          <a:prstGeom prst="flowChartProcess">
            <a:avLst/>
          </a:prstGeom>
          <a:solidFill>
            <a:srgbClr val="CCFF66"/>
          </a:solidFill>
          <a:ln w="28575">
            <a:solidFill>
              <a:srgbClr val="B1D88A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Ugovor </a:t>
            </a:r>
          </a:p>
          <a:p>
            <a:pPr algn="ctr">
              <a:lnSpc>
                <a:spcPct val="8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o kupovini </a:t>
            </a:r>
          </a:p>
          <a:p>
            <a:pPr algn="ctr">
              <a:lnSpc>
                <a:spcPct val="8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opreme</a:t>
            </a:r>
            <a:endParaRPr lang="en-GB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7" name="Oval 10"/>
          <p:cNvSpPr>
            <a:spLocks noChangeArrowheads="1"/>
          </p:cNvSpPr>
          <p:nvPr/>
        </p:nvSpPr>
        <p:spPr bwMode="auto">
          <a:xfrm>
            <a:off x="3001963" y="2087563"/>
            <a:ext cx="1524000" cy="693737"/>
          </a:xfrm>
          <a:prstGeom prst="ellipse">
            <a:avLst/>
          </a:prstGeom>
          <a:solidFill>
            <a:srgbClr val="66FF33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Investicija</a:t>
            </a:r>
            <a:endParaRPr lang="en-GB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 flipV="1">
            <a:off x="1928813" y="3000375"/>
            <a:ext cx="357187" cy="28575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>
            <a:off x="2643188" y="2428875"/>
            <a:ext cx="381000" cy="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3859213" y="4357688"/>
            <a:ext cx="1927225" cy="428625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AutoShape 24"/>
          <p:cNvSpPr>
            <a:spLocks noChangeArrowheads="1"/>
          </p:cNvSpPr>
          <p:nvPr/>
        </p:nvSpPr>
        <p:spPr bwMode="auto">
          <a:xfrm>
            <a:off x="2643188" y="2857500"/>
            <a:ext cx="1524000" cy="771525"/>
          </a:xfrm>
          <a:prstGeom prst="roundRect">
            <a:avLst>
              <a:gd name="adj" fmla="val 16667"/>
            </a:avLst>
          </a:prstGeom>
          <a:solidFill>
            <a:srgbClr val="E9F9ED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7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Opcija</a:t>
            </a:r>
            <a:r>
              <a:rPr lang="en-GB" sz="1800">
                <a:solidFill>
                  <a:schemeClr val="tx1"/>
                </a:solidFill>
                <a:latin typeface="Arial Narrow" pitchFamily="34" charset="0"/>
              </a:rPr>
              <a:t> 1:</a:t>
            </a:r>
          </a:p>
          <a:p>
            <a:pPr>
              <a:lnSpc>
                <a:spcPct val="7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Energetska</a:t>
            </a:r>
          </a:p>
          <a:p>
            <a:pPr>
              <a:lnSpc>
                <a:spcPct val="7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dozvola</a:t>
            </a:r>
            <a:endParaRPr lang="en-GB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2" name="AutoShape 25"/>
          <p:cNvSpPr>
            <a:spLocks noChangeArrowheads="1"/>
          </p:cNvSpPr>
          <p:nvPr/>
        </p:nvSpPr>
        <p:spPr bwMode="auto">
          <a:xfrm>
            <a:off x="4786313" y="2559050"/>
            <a:ext cx="1443037" cy="847725"/>
          </a:xfrm>
          <a:prstGeom prst="roundRect">
            <a:avLst>
              <a:gd name="adj" fmla="val 16667"/>
            </a:avLst>
          </a:prstGeom>
          <a:solidFill>
            <a:srgbClr val="E9F9ED"/>
          </a:solidFill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en-GB" sz="1800">
                <a:solidFill>
                  <a:schemeClr val="tx1"/>
                </a:solidFill>
                <a:latin typeface="Arial Narrow" pitchFamily="34" charset="0"/>
              </a:rPr>
              <a:t>O</a:t>
            </a: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pcija</a:t>
            </a:r>
            <a:r>
              <a:rPr lang="en-GB" sz="1800">
                <a:solidFill>
                  <a:schemeClr val="tx1"/>
                </a:solidFill>
                <a:latin typeface="Arial Narrow" pitchFamily="34" charset="0"/>
              </a:rPr>
              <a:t> 2:</a:t>
            </a:r>
          </a:p>
          <a:p>
            <a:pPr>
              <a:lnSpc>
                <a:spcPct val="8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Energetska</a:t>
            </a:r>
          </a:p>
          <a:p>
            <a:pPr>
              <a:lnSpc>
                <a:spcPct val="8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dozvola</a:t>
            </a:r>
            <a:endParaRPr lang="en-GB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3" name="Oval 27"/>
          <p:cNvSpPr>
            <a:spLocks noChangeArrowheads="1"/>
          </p:cNvSpPr>
          <p:nvPr/>
        </p:nvSpPr>
        <p:spPr bwMode="auto">
          <a:xfrm>
            <a:off x="7072313" y="3000375"/>
            <a:ext cx="1828800" cy="78581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70000"/>
              </a:lnSpc>
            </a:pPr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Licenca</a:t>
            </a:r>
            <a:endParaRPr lang="en-GB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4" name="Rectangle 28"/>
          <p:cNvSpPr>
            <a:spLocks noChangeArrowheads="1"/>
          </p:cNvSpPr>
          <p:nvPr/>
        </p:nvSpPr>
        <p:spPr bwMode="auto">
          <a:xfrm>
            <a:off x="6786563" y="1714500"/>
            <a:ext cx="1600200" cy="1066800"/>
          </a:xfrm>
          <a:prstGeom prst="rect">
            <a:avLst/>
          </a:prstGeom>
          <a:solidFill>
            <a:srgbClr val="53F3D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sr-Latn-CS" sz="1800" b="0" dirty="0">
                <a:solidFill>
                  <a:schemeClr val="tx1"/>
                </a:solidFill>
                <a:latin typeface="+mn-lt"/>
              </a:rPr>
              <a:t>Ugovor</a:t>
            </a:r>
          </a:p>
          <a:p>
            <a:pPr>
              <a:lnSpc>
                <a:spcPct val="80000"/>
              </a:lnSpc>
              <a:defRPr/>
            </a:pPr>
            <a:r>
              <a:rPr lang="sr-Latn-CS" sz="1800" b="0" dirty="0">
                <a:solidFill>
                  <a:schemeClr val="tx1"/>
                </a:solidFill>
                <a:latin typeface="+mn-lt"/>
              </a:rPr>
              <a:t>o poveravanju</a:t>
            </a:r>
            <a:endParaRPr lang="en-GB" sz="18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5" name="Line 29"/>
          <p:cNvSpPr>
            <a:spLocks noChangeShapeType="1"/>
          </p:cNvSpPr>
          <p:nvPr/>
        </p:nvSpPr>
        <p:spPr bwMode="auto">
          <a:xfrm flipV="1">
            <a:off x="6500813" y="2786063"/>
            <a:ext cx="357187" cy="500062"/>
          </a:xfrm>
          <a:prstGeom prst="line">
            <a:avLst/>
          </a:prstGeom>
          <a:noFill/>
          <a:ln w="57150">
            <a:solidFill>
              <a:srgbClr val="FF660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AutoShape 32"/>
          <p:cNvSpPr>
            <a:spLocks noChangeArrowheads="1"/>
          </p:cNvSpPr>
          <p:nvPr/>
        </p:nvSpPr>
        <p:spPr bwMode="auto">
          <a:xfrm>
            <a:off x="7143750" y="5029200"/>
            <a:ext cx="1714500" cy="762000"/>
          </a:xfrm>
          <a:prstGeom prst="star16">
            <a:avLst>
              <a:gd name="adj" fmla="val 37500"/>
            </a:avLst>
          </a:prstGeom>
          <a:solidFill>
            <a:srgbClr val="BDFFD3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  <a:defRPr/>
            </a:pPr>
            <a:r>
              <a:rPr lang="sr-Latn-CS" sz="1800" b="0" dirty="0">
                <a:solidFill>
                  <a:schemeClr val="tx1"/>
                </a:solidFill>
                <a:latin typeface="+mn-lt"/>
              </a:rPr>
              <a:t>Priključenje</a:t>
            </a:r>
          </a:p>
          <a:p>
            <a:pPr>
              <a:lnSpc>
                <a:spcPct val="80000"/>
              </a:lnSpc>
              <a:defRPr/>
            </a:pPr>
            <a:r>
              <a:rPr lang="sr-Latn-CS" sz="1800" b="0" dirty="0">
                <a:solidFill>
                  <a:schemeClr val="tx1"/>
                </a:solidFill>
                <a:latin typeface="+mn-lt"/>
              </a:rPr>
              <a:t>na </a:t>
            </a:r>
            <a:r>
              <a:rPr lang="sr-Latn-CS" sz="1800" b="0" dirty="0" smtClean="0">
                <a:solidFill>
                  <a:schemeClr val="tx1"/>
                </a:solidFill>
                <a:latin typeface="+mn-lt"/>
              </a:rPr>
              <a:t>mreži</a:t>
            </a:r>
            <a:endParaRPr lang="en-GB" sz="2400" b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Line 44"/>
          <p:cNvSpPr>
            <a:spLocks noChangeShapeType="1"/>
          </p:cNvSpPr>
          <p:nvPr/>
        </p:nvSpPr>
        <p:spPr bwMode="auto">
          <a:xfrm flipV="1">
            <a:off x="6215063" y="2357438"/>
            <a:ext cx="501650" cy="357187"/>
          </a:xfrm>
          <a:prstGeom prst="line">
            <a:avLst/>
          </a:prstGeom>
          <a:noFill/>
          <a:ln w="57150">
            <a:solidFill>
              <a:srgbClr val="339966"/>
            </a:solidFill>
            <a:prstDash val="sys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8" name="Line 45"/>
          <p:cNvSpPr>
            <a:spLocks noChangeShapeType="1"/>
          </p:cNvSpPr>
          <p:nvPr/>
        </p:nvSpPr>
        <p:spPr bwMode="auto">
          <a:xfrm flipH="1">
            <a:off x="4286250" y="3357563"/>
            <a:ext cx="500063" cy="304800"/>
          </a:xfrm>
          <a:prstGeom prst="line">
            <a:avLst/>
          </a:prstGeom>
          <a:noFill/>
          <a:ln w="57150">
            <a:solidFill>
              <a:srgbClr val="33996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" name="Freeform 47"/>
          <p:cNvSpPr>
            <a:spLocks/>
          </p:cNvSpPr>
          <p:nvPr/>
        </p:nvSpPr>
        <p:spPr bwMode="auto">
          <a:xfrm>
            <a:off x="4089400" y="1616075"/>
            <a:ext cx="4549775" cy="1697038"/>
          </a:xfrm>
          <a:custGeom>
            <a:avLst/>
            <a:gdLst>
              <a:gd name="T0" fmla="*/ 0 w 2592"/>
              <a:gd name="T1" fmla="*/ 2147483647 h 1688"/>
              <a:gd name="T2" fmla="*/ 2147483647 w 2592"/>
              <a:gd name="T3" fmla="*/ 2147483647 h 1688"/>
              <a:gd name="T4" fmla="*/ 2147483647 w 2592"/>
              <a:gd name="T5" fmla="*/ 2147483647 h 1688"/>
              <a:gd name="T6" fmla="*/ 2147483647 w 2592"/>
              <a:gd name="T7" fmla="*/ 2147483647 h 1688"/>
              <a:gd name="T8" fmla="*/ 2147483647 w 2592"/>
              <a:gd name="T9" fmla="*/ 2147483647 h 16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92"/>
              <a:gd name="T16" fmla="*/ 0 h 1688"/>
              <a:gd name="T17" fmla="*/ 2592 w 2592"/>
              <a:gd name="T18" fmla="*/ 1688 h 16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92" h="1688">
                <a:moveTo>
                  <a:pt x="0" y="1688"/>
                </a:moveTo>
                <a:cubicBezTo>
                  <a:pt x="88" y="1280"/>
                  <a:pt x="176" y="872"/>
                  <a:pt x="288" y="632"/>
                </a:cubicBezTo>
                <a:cubicBezTo>
                  <a:pt x="400" y="392"/>
                  <a:pt x="448" y="352"/>
                  <a:pt x="672" y="248"/>
                </a:cubicBezTo>
                <a:cubicBezTo>
                  <a:pt x="896" y="144"/>
                  <a:pt x="1312" y="0"/>
                  <a:pt x="1632" y="8"/>
                </a:cubicBezTo>
                <a:cubicBezTo>
                  <a:pt x="1952" y="16"/>
                  <a:pt x="2432" y="248"/>
                  <a:pt x="2592" y="296"/>
                </a:cubicBezTo>
              </a:path>
            </a:pathLst>
          </a:custGeom>
          <a:noFill/>
          <a:ln w="57150" cap="flat" cmpd="sng">
            <a:solidFill>
              <a:srgbClr val="339966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0" name="Freeform 48"/>
          <p:cNvSpPr>
            <a:spLocks/>
          </p:cNvSpPr>
          <p:nvPr/>
        </p:nvSpPr>
        <p:spPr bwMode="auto">
          <a:xfrm>
            <a:off x="8582025" y="1879600"/>
            <a:ext cx="347663" cy="1055688"/>
          </a:xfrm>
          <a:custGeom>
            <a:avLst/>
            <a:gdLst>
              <a:gd name="T0" fmla="*/ 0 w 352"/>
              <a:gd name="T1" fmla="*/ 0 h 1056"/>
              <a:gd name="T2" fmla="*/ 2147483647 w 352"/>
              <a:gd name="T3" fmla="*/ 2147483647 h 1056"/>
              <a:gd name="T4" fmla="*/ 2147483647 w 352"/>
              <a:gd name="T5" fmla="*/ 2147483647 h 1056"/>
              <a:gd name="T6" fmla="*/ 0 60000 65536"/>
              <a:gd name="T7" fmla="*/ 0 60000 65536"/>
              <a:gd name="T8" fmla="*/ 0 60000 65536"/>
              <a:gd name="T9" fmla="*/ 0 w 352"/>
              <a:gd name="T10" fmla="*/ 0 h 1056"/>
              <a:gd name="T11" fmla="*/ 352 w 352"/>
              <a:gd name="T12" fmla="*/ 1056 h 10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2" h="1056">
                <a:moveTo>
                  <a:pt x="0" y="0"/>
                </a:moveTo>
                <a:cubicBezTo>
                  <a:pt x="160" y="128"/>
                  <a:pt x="320" y="256"/>
                  <a:pt x="336" y="432"/>
                </a:cubicBezTo>
                <a:cubicBezTo>
                  <a:pt x="352" y="608"/>
                  <a:pt x="136" y="952"/>
                  <a:pt x="96" y="1056"/>
                </a:cubicBezTo>
              </a:path>
            </a:pathLst>
          </a:custGeom>
          <a:noFill/>
          <a:ln w="57150" cap="flat" cmpd="sng">
            <a:solidFill>
              <a:srgbClr val="339966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" name="Line 49"/>
          <p:cNvSpPr>
            <a:spLocks noChangeShapeType="1"/>
          </p:cNvSpPr>
          <p:nvPr/>
        </p:nvSpPr>
        <p:spPr bwMode="auto">
          <a:xfrm flipH="1">
            <a:off x="8572500" y="2928938"/>
            <a:ext cx="76200" cy="152400"/>
          </a:xfrm>
          <a:prstGeom prst="line">
            <a:avLst/>
          </a:prstGeom>
          <a:noFill/>
          <a:ln w="57150">
            <a:solidFill>
              <a:srgbClr val="3399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" name="Freeform 54"/>
          <p:cNvSpPr>
            <a:spLocks/>
          </p:cNvSpPr>
          <p:nvPr/>
        </p:nvSpPr>
        <p:spPr bwMode="auto">
          <a:xfrm>
            <a:off x="2144713" y="4494213"/>
            <a:ext cx="5830887" cy="2146300"/>
          </a:xfrm>
          <a:custGeom>
            <a:avLst/>
            <a:gdLst>
              <a:gd name="T0" fmla="*/ 2147483647 w 2560"/>
              <a:gd name="T1" fmla="*/ 0 h 2024"/>
              <a:gd name="T2" fmla="*/ 2147483647 w 2560"/>
              <a:gd name="T3" fmla="*/ 2147483647 h 2024"/>
              <a:gd name="T4" fmla="*/ 2147483647 w 2560"/>
              <a:gd name="T5" fmla="*/ 2147483647 h 2024"/>
              <a:gd name="T6" fmla="*/ 2147483647 w 2560"/>
              <a:gd name="T7" fmla="*/ 2147483647 h 2024"/>
              <a:gd name="T8" fmla="*/ 2147483647 w 2560"/>
              <a:gd name="T9" fmla="*/ 2147483647 h 20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60"/>
              <a:gd name="T16" fmla="*/ 0 h 2024"/>
              <a:gd name="T17" fmla="*/ 2560 w 2560"/>
              <a:gd name="T18" fmla="*/ 2024 h 20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60" h="2024">
                <a:moveTo>
                  <a:pt x="64" y="0"/>
                </a:moveTo>
                <a:cubicBezTo>
                  <a:pt x="140" y="160"/>
                  <a:pt x="216" y="320"/>
                  <a:pt x="256" y="624"/>
                </a:cubicBezTo>
                <a:cubicBezTo>
                  <a:pt x="296" y="928"/>
                  <a:pt x="0" y="1624"/>
                  <a:pt x="304" y="1824"/>
                </a:cubicBezTo>
                <a:cubicBezTo>
                  <a:pt x="608" y="2024"/>
                  <a:pt x="1704" y="1888"/>
                  <a:pt x="2080" y="1824"/>
                </a:cubicBezTo>
                <a:cubicBezTo>
                  <a:pt x="2456" y="1760"/>
                  <a:pt x="2480" y="1504"/>
                  <a:pt x="2560" y="1440"/>
                </a:cubicBezTo>
              </a:path>
            </a:pathLst>
          </a:custGeom>
          <a:noFill/>
          <a:ln w="57150" cap="flat" cmpd="sng">
            <a:solidFill>
              <a:srgbClr val="339966"/>
            </a:solidFill>
            <a:prstDash val="sysDash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3" name="Line 55"/>
          <p:cNvSpPr>
            <a:spLocks noChangeShapeType="1"/>
          </p:cNvSpPr>
          <p:nvPr/>
        </p:nvSpPr>
        <p:spPr bwMode="auto">
          <a:xfrm flipV="1">
            <a:off x="8139113" y="6072188"/>
            <a:ext cx="219075" cy="214312"/>
          </a:xfrm>
          <a:prstGeom prst="line">
            <a:avLst/>
          </a:prstGeom>
          <a:noFill/>
          <a:ln w="57150">
            <a:solidFill>
              <a:srgbClr val="3399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4" name="Content Placeholder 29"/>
          <p:cNvSpPr txBox="1">
            <a:spLocks/>
          </p:cNvSpPr>
          <p:nvPr/>
        </p:nvSpPr>
        <p:spPr>
          <a:xfrm flipV="1">
            <a:off x="1066800" y="1643063"/>
            <a:ext cx="7772400" cy="7143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endParaRPr lang="en-US" smtClean="0">
              <a:latin typeface="Arial" charset="0"/>
            </a:endParaRPr>
          </a:p>
          <a:p>
            <a:pPr marL="457200" indent="-457200"/>
            <a:endParaRPr lang="en-US" smtClean="0">
              <a:latin typeface="Arial" charset="0"/>
            </a:endParaRPr>
          </a:p>
          <a:p>
            <a:pPr marL="457200" indent="-457200"/>
            <a:endParaRPr lang="en-US" smtClean="0">
              <a:latin typeface="Arial" charset="0"/>
            </a:endParaRPr>
          </a:p>
        </p:txBody>
      </p:sp>
      <p:sp>
        <p:nvSpPr>
          <p:cNvPr id="35" name="Isosceles Triangle 31"/>
          <p:cNvSpPr>
            <a:spLocks noChangeArrowheads="1"/>
          </p:cNvSpPr>
          <p:nvPr/>
        </p:nvSpPr>
        <p:spPr bwMode="auto">
          <a:xfrm rot="1916374">
            <a:off x="563563" y="4424363"/>
            <a:ext cx="2066925" cy="1633537"/>
          </a:xfrm>
          <a:prstGeom prst="triangle">
            <a:avLst>
              <a:gd name="adj" fmla="val 49644"/>
            </a:avLst>
          </a:prstGeom>
          <a:solidFill>
            <a:srgbClr val="B8E08C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sr-Latn-CS" sz="1800" b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/>
            <a:endParaRPr lang="en-US" sz="18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6" name="Isosceles Triangle 32"/>
          <p:cNvSpPr>
            <a:spLocks noChangeArrowheads="1"/>
          </p:cNvSpPr>
          <p:nvPr/>
        </p:nvSpPr>
        <p:spPr bwMode="auto">
          <a:xfrm rot="1916374">
            <a:off x="3200400" y="4225925"/>
            <a:ext cx="2132013" cy="1635125"/>
          </a:xfrm>
          <a:prstGeom prst="triangle">
            <a:avLst>
              <a:gd name="adj" fmla="val 63894"/>
            </a:avLst>
          </a:prstGeom>
          <a:solidFill>
            <a:srgbClr val="B8E08C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sr-Latn-CS" sz="1800" b="0">
              <a:solidFill>
                <a:schemeClr val="tx1"/>
              </a:solidFill>
              <a:latin typeface="Times New Roman" pitchFamily="18" charset="0"/>
            </a:endParaRPr>
          </a:p>
          <a:p>
            <a:pPr eaLnBrk="1" hangingPunct="1"/>
            <a:endParaRPr lang="en-US" sz="18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7" name="Rectangle 28"/>
          <p:cNvSpPr>
            <a:spLocks noChangeArrowheads="1"/>
          </p:cNvSpPr>
          <p:nvPr/>
        </p:nvSpPr>
        <p:spPr bwMode="auto">
          <a:xfrm>
            <a:off x="6938963" y="1866900"/>
            <a:ext cx="1600200" cy="1066800"/>
          </a:xfrm>
          <a:prstGeom prst="rect">
            <a:avLst/>
          </a:prstGeom>
          <a:solidFill>
            <a:srgbClr val="38F2CA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Ugovor</a:t>
            </a:r>
          </a:p>
          <a:p>
            <a:pPr algn="ctr">
              <a:lnSpc>
                <a:spcPct val="8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o poveravanju</a:t>
            </a:r>
            <a:endParaRPr lang="en-GB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38" name="Line 29"/>
          <p:cNvSpPr>
            <a:spLocks noChangeShapeType="1"/>
          </p:cNvSpPr>
          <p:nvPr/>
        </p:nvSpPr>
        <p:spPr bwMode="auto">
          <a:xfrm flipV="1">
            <a:off x="6716713" y="3009900"/>
            <a:ext cx="365125" cy="347663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Line 21"/>
          <p:cNvSpPr>
            <a:spLocks noChangeShapeType="1"/>
          </p:cNvSpPr>
          <p:nvPr/>
        </p:nvSpPr>
        <p:spPr bwMode="auto">
          <a:xfrm flipV="1">
            <a:off x="6215063" y="2500313"/>
            <a:ext cx="714375" cy="428625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" name="Line 45"/>
          <p:cNvSpPr>
            <a:spLocks noChangeShapeType="1"/>
          </p:cNvSpPr>
          <p:nvPr/>
        </p:nvSpPr>
        <p:spPr bwMode="auto">
          <a:xfrm flipH="1">
            <a:off x="4572000" y="3429000"/>
            <a:ext cx="430213" cy="285750"/>
          </a:xfrm>
          <a:prstGeom prst="line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>
            <a:off x="6858000" y="4500563"/>
            <a:ext cx="1071563" cy="85725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Isosceles Triangle 43"/>
          <p:cNvSpPr>
            <a:spLocks noChangeArrowheads="1"/>
          </p:cNvSpPr>
          <p:nvPr/>
        </p:nvSpPr>
        <p:spPr bwMode="auto">
          <a:xfrm rot="1916374">
            <a:off x="633413" y="4638675"/>
            <a:ext cx="2070100" cy="1633538"/>
          </a:xfrm>
          <a:prstGeom prst="triangle">
            <a:avLst>
              <a:gd name="adj" fmla="val 49644"/>
            </a:avLst>
          </a:prstGeom>
          <a:solidFill>
            <a:srgbClr val="B8E08C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sz="18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3" name="Isosceles Triangle 42"/>
          <p:cNvSpPr>
            <a:spLocks noChangeArrowheads="1"/>
          </p:cNvSpPr>
          <p:nvPr/>
        </p:nvSpPr>
        <p:spPr bwMode="auto">
          <a:xfrm rot="1916374">
            <a:off x="914400" y="4648200"/>
            <a:ext cx="2068513" cy="1633538"/>
          </a:xfrm>
          <a:prstGeom prst="triangle">
            <a:avLst>
              <a:gd name="adj" fmla="val 49644"/>
            </a:avLst>
          </a:prstGeom>
          <a:solidFill>
            <a:srgbClr val="B8E08C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sr-Cyrl-CS" sz="18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/>
            <a:r>
              <a:rPr lang="sr-Latn-CS" sz="1800" dirty="0" smtClean="0">
                <a:solidFill>
                  <a:schemeClr val="tx1"/>
                </a:solidFill>
                <a:latin typeface="Arial Narrow" pitchFamily="34" charset="0"/>
              </a:rPr>
              <a:t>Ugovor 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sa</a:t>
            </a:r>
          </a:p>
          <a:p>
            <a:pPr algn="ctr" eaLnBrk="1" hangingPunct="1"/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isporučiocem</a:t>
            </a:r>
          </a:p>
          <a:p>
            <a:pPr eaLnBrk="1" hangingPunct="1"/>
            <a:r>
              <a:rPr lang="sr-Latn-RS" sz="1800" dirty="0" smtClean="0">
                <a:solidFill>
                  <a:schemeClr val="tx1"/>
                </a:solidFill>
                <a:latin typeface="Arial Narrow" pitchFamily="34" charset="0"/>
              </a:rPr>
              <a:t>biomase</a:t>
            </a:r>
            <a:endParaRPr lang="sr-Latn-CS" sz="1800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/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4" name="Isosceles Triangle 45"/>
          <p:cNvSpPr>
            <a:spLocks noChangeArrowheads="1"/>
          </p:cNvSpPr>
          <p:nvPr/>
        </p:nvSpPr>
        <p:spPr bwMode="auto">
          <a:xfrm rot="1916374">
            <a:off x="3486150" y="4297363"/>
            <a:ext cx="2132013" cy="1635125"/>
          </a:xfrm>
          <a:prstGeom prst="triangle">
            <a:avLst>
              <a:gd name="adj" fmla="val 63894"/>
            </a:avLst>
          </a:prstGeom>
          <a:solidFill>
            <a:srgbClr val="B8E08C"/>
          </a:solidFill>
          <a:ln w="9525" algn="ctr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sz="18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5" name="Isosceles Triangle 44"/>
          <p:cNvSpPr>
            <a:spLocks noChangeArrowheads="1"/>
          </p:cNvSpPr>
          <p:nvPr/>
        </p:nvSpPr>
        <p:spPr bwMode="auto">
          <a:xfrm rot="1916374">
            <a:off x="3630613" y="4511675"/>
            <a:ext cx="2128837" cy="1635125"/>
          </a:xfrm>
          <a:prstGeom prst="triangle">
            <a:avLst>
              <a:gd name="adj" fmla="val 63894"/>
            </a:avLst>
          </a:prstGeom>
          <a:solidFill>
            <a:srgbClr val="B8E08C"/>
          </a:solidFill>
          <a:ln w="2857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r-Latn-CS" sz="1800" dirty="0" smtClean="0">
                <a:solidFill>
                  <a:schemeClr val="tx1"/>
                </a:solidFill>
                <a:latin typeface="Arial Narrow" pitchFamily="34" charset="0"/>
              </a:rPr>
              <a:t>Ugovor 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sa</a:t>
            </a:r>
          </a:p>
          <a:p>
            <a:pPr algn="ctr" eaLnBrk="1" hangingPunct="1"/>
            <a:r>
              <a:rPr lang="sr-Latn-CS" dirty="0" smtClean="0">
                <a:latin typeface="Arial Narrow" pitchFamily="34" charset="0"/>
              </a:rPr>
              <a:t>i</a:t>
            </a:r>
            <a:r>
              <a:rPr lang="sr-Latn-CS" sz="1800" dirty="0" smtClean="0">
                <a:solidFill>
                  <a:schemeClr val="tx1"/>
                </a:solidFill>
                <a:latin typeface="Arial Narrow" pitchFamily="34" charset="0"/>
              </a:rPr>
              <a:t>sporučiocem</a:t>
            </a:r>
            <a:endParaRPr lang="sr-Latn-CS" sz="1800" dirty="0">
              <a:solidFill>
                <a:schemeClr val="tx1"/>
              </a:solidFill>
              <a:latin typeface="Arial Narrow" pitchFamily="34" charset="0"/>
            </a:endParaRPr>
          </a:p>
          <a:p>
            <a:pPr eaLnBrk="1" hangingPunct="1"/>
            <a:r>
              <a:rPr lang="sr-Latn-RS" sz="1800" dirty="0" smtClean="0">
                <a:solidFill>
                  <a:schemeClr val="tx1"/>
                </a:solidFill>
                <a:latin typeface="Arial Narrow" pitchFamily="34" charset="0"/>
              </a:rPr>
              <a:t>biomase</a:t>
            </a: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6" name="Oval 27"/>
          <p:cNvSpPr>
            <a:spLocks noChangeArrowheads="1"/>
          </p:cNvSpPr>
          <p:nvPr/>
        </p:nvSpPr>
        <p:spPr bwMode="auto">
          <a:xfrm>
            <a:off x="7224713" y="3500438"/>
            <a:ext cx="1828800" cy="785812"/>
          </a:xfrm>
          <a:prstGeom prst="ellipse">
            <a:avLst/>
          </a:prstGeom>
          <a:solidFill>
            <a:srgbClr val="4CD459"/>
          </a:solidFill>
          <a:ln w="38100">
            <a:solidFill>
              <a:srgbClr val="413B35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7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Status </a:t>
            </a:r>
          </a:p>
          <a:p>
            <a:pPr algn="ctr">
              <a:lnSpc>
                <a:spcPct val="7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povlašćenog </a:t>
            </a:r>
          </a:p>
          <a:p>
            <a:pPr algn="ctr">
              <a:lnSpc>
                <a:spcPct val="70000"/>
              </a:lnSpc>
            </a:pPr>
            <a:r>
              <a:rPr lang="sr-Latn-CS" sz="1800" dirty="0" smtClean="0">
                <a:solidFill>
                  <a:schemeClr val="tx1"/>
                </a:solidFill>
                <a:latin typeface="Arial Narrow" pitchFamily="34" charset="0"/>
              </a:rPr>
              <a:t>proizvođača</a:t>
            </a:r>
            <a:endParaRPr lang="sr-Latn-C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7" name="Oval 49"/>
          <p:cNvSpPr>
            <a:spLocks noChangeArrowheads="1"/>
          </p:cNvSpPr>
          <p:nvPr/>
        </p:nvSpPr>
        <p:spPr bwMode="auto">
          <a:xfrm>
            <a:off x="7715250" y="4429125"/>
            <a:ext cx="1214438" cy="571500"/>
          </a:xfrm>
          <a:prstGeom prst="ellipse">
            <a:avLst/>
          </a:prstGeom>
          <a:solidFill>
            <a:srgbClr val="FE690E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/>
            <a:r>
              <a:rPr lang="sr-Cyrl-CS" sz="18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START</a:t>
            </a:r>
            <a:endParaRPr lang="en-US" sz="18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Narrow" pitchFamily="34" charset="0"/>
            </a:endParaRPr>
          </a:p>
        </p:txBody>
      </p:sp>
      <p:sp>
        <p:nvSpPr>
          <p:cNvPr id="48" name="Down Arrow 50"/>
          <p:cNvSpPr>
            <a:spLocks noChangeArrowheads="1"/>
          </p:cNvSpPr>
          <p:nvPr/>
        </p:nvSpPr>
        <p:spPr bwMode="auto">
          <a:xfrm>
            <a:off x="8072438" y="4214813"/>
            <a:ext cx="485775" cy="214312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E690E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pPr eaLnBrk="1" hangingPunct="1"/>
            <a:endParaRPr lang="en-US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9" name="Line 21"/>
          <p:cNvSpPr>
            <a:spLocks noChangeShapeType="1"/>
          </p:cNvSpPr>
          <p:nvPr/>
        </p:nvSpPr>
        <p:spPr bwMode="auto">
          <a:xfrm flipV="1">
            <a:off x="7288213" y="4286250"/>
            <a:ext cx="427037" cy="285750"/>
          </a:xfrm>
          <a:prstGeom prst="line">
            <a:avLst/>
          </a:prstGeom>
          <a:noFill/>
          <a:ln w="57150">
            <a:solidFill>
              <a:srgbClr val="3399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Line 45"/>
          <p:cNvSpPr>
            <a:spLocks noChangeShapeType="1"/>
          </p:cNvSpPr>
          <p:nvPr/>
        </p:nvSpPr>
        <p:spPr bwMode="auto">
          <a:xfrm flipH="1" flipV="1">
            <a:off x="4430713" y="4214813"/>
            <a:ext cx="712787" cy="285750"/>
          </a:xfrm>
          <a:prstGeom prst="line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" name="Line 45"/>
          <p:cNvSpPr>
            <a:spLocks noChangeShapeType="1"/>
          </p:cNvSpPr>
          <p:nvPr/>
        </p:nvSpPr>
        <p:spPr bwMode="auto">
          <a:xfrm flipH="1" flipV="1">
            <a:off x="5143500" y="4500563"/>
            <a:ext cx="2144713" cy="71437"/>
          </a:xfrm>
          <a:prstGeom prst="line">
            <a:avLst/>
          </a:prstGeom>
          <a:noFill/>
          <a:ln w="57150">
            <a:solidFill>
              <a:srgbClr val="3399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2" name="Line 23"/>
          <p:cNvSpPr>
            <a:spLocks noChangeShapeType="1"/>
          </p:cNvSpPr>
          <p:nvPr/>
        </p:nvSpPr>
        <p:spPr bwMode="auto">
          <a:xfrm>
            <a:off x="6286500" y="4500563"/>
            <a:ext cx="0" cy="357187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40"/>
          <p:cNvSpPr>
            <a:spLocks noChangeShapeType="1"/>
          </p:cNvSpPr>
          <p:nvPr/>
        </p:nvSpPr>
        <p:spPr bwMode="auto">
          <a:xfrm>
            <a:off x="6858000" y="4500563"/>
            <a:ext cx="1071563" cy="85725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" name="Line 40"/>
          <p:cNvSpPr>
            <a:spLocks noChangeShapeType="1"/>
          </p:cNvSpPr>
          <p:nvPr/>
        </p:nvSpPr>
        <p:spPr bwMode="auto">
          <a:xfrm>
            <a:off x="7002463" y="4500563"/>
            <a:ext cx="784225" cy="571500"/>
          </a:xfrm>
          <a:prstGeom prst="line">
            <a:avLst/>
          </a:prstGeom>
          <a:noFill/>
          <a:ln w="57150">
            <a:solidFill>
              <a:srgbClr val="FF660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Freeform 54"/>
          <p:cNvSpPr>
            <a:spLocks/>
          </p:cNvSpPr>
          <p:nvPr/>
        </p:nvSpPr>
        <p:spPr bwMode="auto">
          <a:xfrm>
            <a:off x="2357438" y="4502150"/>
            <a:ext cx="5929312" cy="2355850"/>
          </a:xfrm>
          <a:custGeom>
            <a:avLst/>
            <a:gdLst>
              <a:gd name="T0" fmla="*/ 2147483647 w 2560"/>
              <a:gd name="T1" fmla="*/ 0 h 2024"/>
              <a:gd name="T2" fmla="*/ 2147483647 w 2560"/>
              <a:gd name="T3" fmla="*/ 2147483647 h 2024"/>
              <a:gd name="T4" fmla="*/ 2147483647 w 2560"/>
              <a:gd name="T5" fmla="*/ 2147483647 h 2024"/>
              <a:gd name="T6" fmla="*/ 2147483647 w 2560"/>
              <a:gd name="T7" fmla="*/ 2147483647 h 2024"/>
              <a:gd name="T8" fmla="*/ 2147483647 w 2560"/>
              <a:gd name="T9" fmla="*/ 2147483647 h 20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60"/>
              <a:gd name="T16" fmla="*/ 0 h 2024"/>
              <a:gd name="T17" fmla="*/ 2560 w 2560"/>
              <a:gd name="T18" fmla="*/ 2024 h 20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60" h="2024">
                <a:moveTo>
                  <a:pt x="64" y="0"/>
                </a:moveTo>
                <a:cubicBezTo>
                  <a:pt x="140" y="160"/>
                  <a:pt x="216" y="320"/>
                  <a:pt x="256" y="624"/>
                </a:cubicBezTo>
                <a:cubicBezTo>
                  <a:pt x="296" y="928"/>
                  <a:pt x="0" y="1624"/>
                  <a:pt x="304" y="1824"/>
                </a:cubicBezTo>
                <a:cubicBezTo>
                  <a:pt x="608" y="2024"/>
                  <a:pt x="1704" y="1888"/>
                  <a:pt x="2080" y="1824"/>
                </a:cubicBezTo>
                <a:cubicBezTo>
                  <a:pt x="2456" y="1760"/>
                  <a:pt x="2480" y="1504"/>
                  <a:pt x="2560" y="1440"/>
                </a:cubicBezTo>
              </a:path>
            </a:pathLst>
          </a:custGeom>
          <a:noFill/>
          <a:ln w="57150" cap="flat" cmpd="sng">
            <a:solidFill>
              <a:srgbClr val="339966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6" name="AutoShape 32"/>
          <p:cNvSpPr>
            <a:spLocks noChangeArrowheads="1"/>
          </p:cNvSpPr>
          <p:nvPr/>
        </p:nvSpPr>
        <p:spPr bwMode="auto">
          <a:xfrm>
            <a:off x="7358063" y="5286375"/>
            <a:ext cx="1785937" cy="785813"/>
          </a:xfrm>
          <a:prstGeom prst="star16">
            <a:avLst>
              <a:gd name="adj" fmla="val 37500"/>
            </a:avLst>
          </a:prstGeom>
          <a:solidFill>
            <a:srgbClr val="BDFFD3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Priključenje</a:t>
            </a:r>
          </a:p>
          <a:p>
            <a:pPr>
              <a:lnSpc>
                <a:spcPct val="8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na mrežu</a:t>
            </a:r>
            <a:endParaRPr lang="en-GB" sz="2400" dirty="0">
              <a:solidFill>
                <a:schemeClr val="tx1"/>
              </a:solidFill>
              <a:latin typeface="Arial Narrow" pitchFamily="34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99679842"/>
              </p:ext>
            </p:extLst>
          </p:nvPr>
        </p:nvGraphicFramePr>
        <p:xfrm>
          <a:off x="8558214" y="4326445"/>
          <a:ext cx="495300" cy="959930"/>
        </p:xfrm>
        <a:graphic>
          <a:graphicData uri="http://schemas.openxmlformats.org/presentationml/2006/ole">
            <p:oleObj spid="_x0000_s2063" name="Clip" r:id="rId5" imgW="3024360" imgH="27781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520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Korišćenje obnovljivih izvora energije</a:t>
            </a:r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/>
            </a:r>
            <a:b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sr-Latn-RS" sz="2700" b="1" dirty="0" smtClean="0">
                <a:solidFill>
                  <a:schemeClr val="accent1"/>
                </a:solidFill>
                <a:latin typeface="Arial Narrow" pitchFamily="34" charset="0"/>
              </a:rPr>
              <a:t>- izvori prava za podsticaje iz oblasti energetike -</a:t>
            </a:r>
            <a:endParaRPr lang="en-US" sz="27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 fontScale="70000" lnSpcReduction="20000"/>
          </a:bodyPr>
          <a:lstStyle/>
          <a:p>
            <a:endParaRPr lang="sr-Latn-RS" sz="2800" dirty="0" smtClean="0"/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400" b="1" dirty="0" smtClean="0">
                <a:latin typeface="Arial Narrow" pitchFamily="34" charset="0"/>
              </a:rPr>
              <a:t>Zakon o energetici </a:t>
            </a:r>
            <a:r>
              <a:rPr lang="sr-Latn-RS" sz="2900" dirty="0">
                <a:latin typeface="Arial Narrow" pitchFamily="34" charset="0"/>
              </a:rPr>
              <a:t>(«Sl. glasnik RS» br. 57/11, 80/11, 93/12 i 124/12)</a:t>
            </a:r>
            <a:endParaRPr lang="sr-Latn-RS" sz="2900" dirty="0" smtClean="0">
              <a:latin typeface="Arial Narrow" pitchFamily="34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100" b="1" dirty="0">
                <a:latin typeface="Arial Narrow" pitchFamily="34" charset="0"/>
              </a:rPr>
              <a:t>Uredba o uslovima i postupku sticanja statusa povlašćenog proizvođača električne energije </a:t>
            </a:r>
            <a:r>
              <a:rPr lang="sr-Latn-RS" sz="2900" dirty="0">
                <a:latin typeface="Arial Narrow" pitchFamily="34" charset="0"/>
              </a:rPr>
              <a:t>(»Sl. glasnik» br. 8/2013)</a:t>
            </a:r>
            <a:endParaRPr lang="en-US" sz="2900" dirty="0">
              <a:latin typeface="Arial Narrow" pitchFamily="34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100" b="1" dirty="0">
                <a:latin typeface="Arial Narrow" pitchFamily="34" charset="0"/>
              </a:rPr>
              <a:t>Uredba o merama podsticaja za povlašćene proizvođače električne energije </a:t>
            </a:r>
            <a:r>
              <a:rPr lang="sr-Latn-RS" sz="2900" dirty="0">
                <a:latin typeface="Arial Narrow" pitchFamily="34" charset="0"/>
              </a:rPr>
              <a:t>(«Sl. glasnik» 8/2013)</a:t>
            </a:r>
            <a:endParaRPr lang="en-US" sz="2900" dirty="0">
              <a:latin typeface="Arial Narrow" pitchFamily="34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100" b="1" dirty="0">
                <a:latin typeface="Arial Narrow" pitchFamily="34" charset="0"/>
              </a:rPr>
              <a:t>Uredba o načinu obračuna i načinu raspodele prokupljenih sredstava po osnovu naknade za podsticaj povlašćenih proizvođača električne energije </a:t>
            </a:r>
            <a:r>
              <a:rPr lang="sr-Latn-RS" sz="2900" dirty="0">
                <a:latin typeface="Arial Narrow" pitchFamily="34" charset="0"/>
              </a:rPr>
              <a:t>(»Sl. glasnik» br. 8/2013)</a:t>
            </a:r>
            <a:endParaRPr lang="en-US" sz="2900" dirty="0">
              <a:latin typeface="Arial Narrow" pitchFamily="34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100" b="1" dirty="0">
                <a:latin typeface="Arial Narrow" pitchFamily="34" charset="0"/>
              </a:rPr>
              <a:t>Uredba o visini posebne naknade za podsticaj u 2013. godini </a:t>
            </a:r>
            <a:r>
              <a:rPr lang="sr-Latn-RS" sz="2900" dirty="0">
                <a:latin typeface="Arial Narrow" pitchFamily="34" charset="0"/>
              </a:rPr>
              <a:t>(»Sl. glasnik» br. 8/2013)</a:t>
            </a:r>
            <a:endParaRPr lang="en-US" sz="2900" dirty="0">
              <a:latin typeface="Arial Narrow" pitchFamily="34" charset="0"/>
            </a:endParaRP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3100" b="1" dirty="0">
                <a:latin typeface="Arial Narrow" pitchFamily="34" charset="0"/>
              </a:rPr>
              <a:t>Model ugovora o otkupu električne </a:t>
            </a:r>
            <a:r>
              <a:rPr lang="sr-Latn-RS" sz="3100" b="1" dirty="0" smtClean="0">
                <a:latin typeface="Arial Narrow" pitchFamily="34" charset="0"/>
              </a:rPr>
              <a:t>energije</a:t>
            </a:r>
            <a:endParaRPr lang="en-US" sz="3100" b="1" dirty="0">
              <a:latin typeface="Arial Narrow" pitchFamily="34" charset="0"/>
            </a:endParaRPr>
          </a:p>
          <a:p>
            <a:pPr marL="457200" lvl="1" indent="0">
              <a:buNone/>
            </a:pP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132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Korišćenje obnovljivih izvora energije</a:t>
            </a:r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/>
            </a:r>
            <a:b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sr-Latn-RS" sz="2700" b="1" dirty="0" smtClean="0">
                <a:solidFill>
                  <a:schemeClr val="accent1"/>
                </a:solidFill>
                <a:latin typeface="Arial Narrow" pitchFamily="34" charset="0"/>
              </a:rPr>
              <a:t>- izvori prava za podsticaje iz oblasti energetike -</a:t>
            </a:r>
            <a:endParaRPr lang="en-US" sz="27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76981" y="1769806"/>
            <a:ext cx="8416499" cy="811162"/>
          </a:xfrm>
        </p:spPr>
        <p:txBody>
          <a:bodyPr>
            <a:no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600" b="1" dirty="0" smtClean="0">
                <a:latin typeface="Arial Narrow" pitchFamily="34" charset="0"/>
              </a:rPr>
              <a:t>Projekat izrade Vodiča za investitore u obnovljive izvore energije: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00800" y="2580968"/>
            <a:ext cx="2743200" cy="3845429"/>
          </a:xfrm>
          <a:prstGeom prst="rect">
            <a:avLst/>
          </a:prstGeom>
        </p:spPr>
      </p:pic>
      <p:sp>
        <p:nvSpPr>
          <p:cNvPr id="9" name="Content Placeholder 11"/>
          <p:cNvSpPr txBox="1">
            <a:spLocks/>
          </p:cNvSpPr>
          <p:nvPr/>
        </p:nvSpPr>
        <p:spPr>
          <a:xfrm>
            <a:off x="0" y="2580968"/>
            <a:ext cx="6656439" cy="3917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000" dirty="0" smtClean="0"/>
              <a:t>Izgradnja postrojenja i proizvodnja električne/toplotne energije iz </a:t>
            </a:r>
            <a:r>
              <a:rPr lang="sr-Latn-RS" sz="2000" b="1" dirty="0" smtClean="0"/>
              <a:t>biomase</a:t>
            </a:r>
            <a:r>
              <a:rPr lang="sr-Latn-RS" sz="2000" dirty="0" smtClean="0"/>
              <a:t> u Republici Srbiji</a:t>
            </a:r>
          </a:p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en-US" sz="2000" dirty="0" err="1" smtClean="0"/>
              <a:t>postrojenja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proizvodnja</a:t>
            </a:r>
            <a:r>
              <a:rPr lang="en-US" sz="2000" dirty="0" smtClean="0"/>
              <a:t> </a:t>
            </a:r>
            <a:r>
              <a:rPr lang="en-US" sz="2000" dirty="0" err="1" smtClean="0"/>
              <a:t>električne</a:t>
            </a:r>
            <a:r>
              <a:rPr lang="en-US" sz="2000" dirty="0" smtClean="0"/>
              <a:t> </a:t>
            </a:r>
            <a:r>
              <a:rPr lang="en-US" sz="2000" dirty="0" err="1" smtClean="0"/>
              <a:t>energije</a:t>
            </a:r>
            <a:r>
              <a:rPr lang="en-US" sz="2000" dirty="0" smtClean="0"/>
              <a:t> </a:t>
            </a:r>
            <a:r>
              <a:rPr lang="sr-Latn-RS" sz="2000" dirty="0" smtClean="0"/>
              <a:t>u malim </a:t>
            </a:r>
            <a:r>
              <a:rPr lang="sr-Latn-RS" sz="2000" b="1" dirty="0" smtClean="0"/>
              <a:t>hidroelektranama</a:t>
            </a:r>
            <a:r>
              <a:rPr lang="sr-Latn-RS" sz="2000" dirty="0" smtClean="0"/>
              <a:t> </a:t>
            </a:r>
            <a:r>
              <a:rPr lang="en-US" sz="2000" dirty="0" smtClean="0"/>
              <a:t>u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Srbiji</a:t>
            </a:r>
            <a:endParaRPr lang="en-US" sz="2000" dirty="0" smtClean="0"/>
          </a:p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en-US" sz="2000" dirty="0" err="1" smtClean="0"/>
              <a:t>postrojenja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proizvodnja</a:t>
            </a:r>
            <a:r>
              <a:rPr lang="en-US" sz="2000" dirty="0" smtClean="0"/>
              <a:t> </a:t>
            </a:r>
            <a:r>
              <a:rPr lang="en-US" sz="2000" dirty="0" err="1" smtClean="0"/>
              <a:t>električne</a:t>
            </a:r>
            <a:r>
              <a:rPr lang="en-US" sz="2000" dirty="0" smtClean="0"/>
              <a:t> </a:t>
            </a:r>
            <a:r>
              <a:rPr lang="en-US" sz="2000" dirty="0" err="1" smtClean="0"/>
              <a:t>energije</a:t>
            </a:r>
            <a:r>
              <a:rPr lang="en-US" sz="2000" dirty="0" smtClean="0"/>
              <a:t> </a:t>
            </a:r>
            <a:r>
              <a:rPr lang="sr-Latn-RS" sz="2000" b="1" dirty="0" smtClean="0"/>
              <a:t>vetroelektranama</a:t>
            </a:r>
            <a:r>
              <a:rPr lang="sr-Latn-RS" sz="2000" dirty="0" smtClean="0"/>
              <a:t> </a:t>
            </a:r>
            <a:r>
              <a:rPr lang="en-US" sz="2000" dirty="0" smtClean="0"/>
              <a:t>u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Srbiji</a:t>
            </a:r>
            <a:endParaRPr lang="en-US" sz="2000" dirty="0" smtClean="0"/>
          </a:p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en-US" sz="2000" dirty="0" err="1" smtClean="0"/>
              <a:t>postrojenja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proizvodnja</a:t>
            </a:r>
            <a:r>
              <a:rPr lang="en-US" sz="2000" dirty="0" smtClean="0"/>
              <a:t> </a:t>
            </a:r>
            <a:r>
              <a:rPr lang="en-US" sz="2000" dirty="0" err="1" smtClean="0"/>
              <a:t>električne</a:t>
            </a:r>
            <a:r>
              <a:rPr lang="en-US" sz="2000" dirty="0" smtClean="0"/>
              <a:t>/</a:t>
            </a:r>
            <a:r>
              <a:rPr lang="en-US" sz="2000" dirty="0" err="1" smtClean="0"/>
              <a:t>toplotne</a:t>
            </a:r>
            <a:r>
              <a:rPr lang="en-US" sz="2000" dirty="0" smtClean="0"/>
              <a:t> </a:t>
            </a:r>
            <a:r>
              <a:rPr lang="en-US" sz="2000" dirty="0" err="1" smtClean="0"/>
              <a:t>energije</a:t>
            </a:r>
            <a:r>
              <a:rPr lang="en-US" sz="2000" dirty="0" smtClean="0"/>
              <a:t> </a:t>
            </a:r>
            <a:r>
              <a:rPr lang="en-US" sz="2000" dirty="0" err="1" smtClean="0"/>
              <a:t>iz</a:t>
            </a:r>
            <a:r>
              <a:rPr lang="en-US" sz="2000" dirty="0" smtClean="0"/>
              <a:t> </a:t>
            </a:r>
            <a:r>
              <a:rPr lang="sr-Latn-RS" sz="2000" b="1" dirty="0" smtClean="0"/>
              <a:t>hidrogeotermalne</a:t>
            </a:r>
            <a:r>
              <a:rPr lang="sr-Latn-RS" sz="2000" dirty="0" smtClean="0"/>
              <a:t> </a:t>
            </a:r>
            <a:r>
              <a:rPr lang="sr-Latn-RS" sz="2000" b="1" dirty="0" smtClean="0"/>
              <a:t>energije</a:t>
            </a:r>
            <a:r>
              <a:rPr lang="sr-Latn-RS" sz="2000" dirty="0" smtClean="0"/>
              <a:t> </a:t>
            </a:r>
            <a:r>
              <a:rPr lang="en-US" sz="2000" dirty="0" smtClean="0"/>
              <a:t>u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Srbiji</a:t>
            </a:r>
            <a:endParaRPr lang="en-US" sz="2000" dirty="0" smtClean="0"/>
          </a:p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en-US" sz="2000" dirty="0" err="1" smtClean="0"/>
              <a:t>postrojenja</a:t>
            </a:r>
            <a:r>
              <a:rPr lang="en-US" sz="2000" dirty="0" smtClean="0"/>
              <a:t> 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proizvodnja</a:t>
            </a:r>
            <a:r>
              <a:rPr lang="en-US" sz="2000" dirty="0" smtClean="0"/>
              <a:t> </a:t>
            </a:r>
            <a:r>
              <a:rPr lang="en-US" sz="2000" dirty="0" err="1" smtClean="0"/>
              <a:t>električne</a:t>
            </a:r>
            <a:r>
              <a:rPr lang="en-US" sz="2000" dirty="0" smtClean="0"/>
              <a:t> </a:t>
            </a:r>
            <a:r>
              <a:rPr lang="en-US" sz="2000" dirty="0" err="1" smtClean="0"/>
              <a:t>energije</a:t>
            </a:r>
            <a:r>
              <a:rPr lang="en-US" sz="2000" dirty="0" smtClean="0"/>
              <a:t> </a:t>
            </a:r>
            <a:r>
              <a:rPr lang="sr-Latn-RS" sz="2000" b="1" dirty="0" smtClean="0"/>
              <a:t>solarnim elektranama </a:t>
            </a:r>
            <a:r>
              <a:rPr lang="en-US" sz="2000" dirty="0" smtClean="0"/>
              <a:t>u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Srbiji</a:t>
            </a:r>
            <a:endParaRPr lang="en-US" sz="2000" dirty="0" smtClean="0"/>
          </a:p>
          <a:p>
            <a:pPr lvl="1">
              <a:spcBef>
                <a:spcPts val="300"/>
              </a:spcBef>
              <a:buClr>
                <a:srgbClr val="C00000"/>
              </a:buClr>
              <a:buFont typeface="Arial" pitchFamily="34" charset="0"/>
              <a:buChar char="•"/>
            </a:pPr>
            <a:r>
              <a:rPr lang="en-US" sz="2000" dirty="0" err="1" smtClean="0"/>
              <a:t>Izgradnja</a:t>
            </a:r>
            <a:r>
              <a:rPr lang="en-US" sz="2000" dirty="0" smtClean="0"/>
              <a:t> </a:t>
            </a:r>
            <a:r>
              <a:rPr lang="sr-Latn-RS" sz="2000" b="1" dirty="0" smtClean="0"/>
              <a:t>termosolarnih postrojenja </a:t>
            </a:r>
            <a:r>
              <a:rPr lang="en-US" sz="2000" dirty="0" err="1" smtClean="0"/>
              <a:t>Republici</a:t>
            </a:r>
            <a:r>
              <a:rPr lang="en-US" sz="2000" dirty="0" smtClean="0"/>
              <a:t> </a:t>
            </a:r>
            <a:r>
              <a:rPr lang="en-US" sz="2000" dirty="0" err="1" smtClean="0"/>
              <a:t>Srbiji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0720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Ugovor o osnivanju Energtske zajednice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sr-Latn-R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9" name="Picture 4" descr="http://www.energy-community.org/portal/pls/portal/docs/1/8421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962150" y="1798638"/>
            <a:ext cx="5057775" cy="4222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0824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>Oblasti rada </a:t>
            </a:r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Energetske</a:t>
            </a:r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> zajednice</a:t>
            </a:r>
            <a:endParaRPr lang="en-US" sz="36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Električna energija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Gas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Nafta i derivati nafte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Obnovljivi izvori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Enrgetska efinasnost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Životna sredina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Konkurentnost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Socijalni aspekti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Sigurnost snabdevanja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Investiciji</a:t>
            </a:r>
          </a:p>
          <a:p>
            <a:pPr>
              <a:buClr>
                <a:srgbClr val="C00000"/>
              </a:buClr>
            </a:pPr>
            <a:r>
              <a:rPr lang="sr-Latn-RS" sz="2400" dirty="0" smtClean="0">
                <a:latin typeface="Arial Narrow" pitchFamily="34" charset="0"/>
              </a:rPr>
              <a:t>Rešavanje sporova</a:t>
            </a:r>
            <a:endParaRPr lang="en-US" sz="2400" dirty="0"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5200650" y="2895600"/>
            <a:ext cx="2291531" cy="1371600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en-US" sz="2400" b="0" u="none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3972719" y="4267200"/>
            <a:ext cx="2005089" cy="914400"/>
          </a:xfrm>
          <a:prstGeom prst="ellipse">
            <a:avLst/>
          </a:prstGeom>
          <a:solidFill>
            <a:srgbClr val="85FF85"/>
          </a:solidFill>
          <a:ln w="38100">
            <a:solidFill>
              <a:srgbClr val="0099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65000"/>
              </a:lnSpc>
              <a:spcBef>
                <a:spcPct val="20000"/>
              </a:spcBef>
            </a:pPr>
            <a:r>
              <a:rPr lang="sr-Latn-RS" sz="2000" b="1" dirty="0">
                <a:solidFill>
                  <a:srgbClr val="000099"/>
                </a:solidFill>
                <a:latin typeface="Arial Narrow" pitchFamily="34" charset="0"/>
              </a:rPr>
              <a:t>o</a:t>
            </a:r>
            <a:r>
              <a:rPr lang="sr-Latn-RS" sz="2000" b="1" dirty="0" smtClean="0">
                <a:solidFill>
                  <a:srgbClr val="000099"/>
                </a:solidFill>
                <a:latin typeface="Arial Narrow" pitchFamily="34" charset="0"/>
              </a:rPr>
              <a:t>bnovljivi izvori</a:t>
            </a:r>
          </a:p>
          <a:p>
            <a:pPr algn="ctr">
              <a:lnSpc>
                <a:spcPct val="65000"/>
              </a:lnSpc>
              <a:spcBef>
                <a:spcPct val="20000"/>
              </a:spcBef>
            </a:pPr>
            <a:r>
              <a:rPr lang="sr-Latn-RS" sz="2000" b="1" dirty="0" smtClean="0">
                <a:solidFill>
                  <a:srgbClr val="000099"/>
                </a:solidFill>
                <a:latin typeface="Arial Narrow" pitchFamily="34" charset="0"/>
              </a:rPr>
              <a:t>energije</a:t>
            </a:r>
            <a:endParaRPr lang="en-US" sz="2000" b="1" u="none" dirty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14" name="Oval 8"/>
          <p:cNvSpPr>
            <a:spLocks noChangeArrowheads="1"/>
          </p:cNvSpPr>
          <p:nvPr/>
        </p:nvSpPr>
        <p:spPr bwMode="auto">
          <a:xfrm>
            <a:off x="4675239" y="2362199"/>
            <a:ext cx="3248941" cy="825361"/>
          </a:xfrm>
          <a:prstGeom prst="ellipse">
            <a:avLst/>
          </a:prstGeom>
          <a:solidFill>
            <a:srgbClr val="85FF85"/>
          </a:solidFill>
          <a:ln w="38100">
            <a:solidFill>
              <a:srgbClr val="37853D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en-US" sz="2400" b="0" u="none">
              <a:solidFill>
                <a:srgbClr val="37853D"/>
              </a:solidFill>
              <a:latin typeface="Times New Roman" pitchFamily="18" charset="0"/>
            </a:endParaRPr>
          </a:p>
        </p:txBody>
      </p:sp>
      <p:sp>
        <p:nvSpPr>
          <p:cNvPr id="15" name="Oval 9"/>
          <p:cNvSpPr>
            <a:spLocks noChangeArrowheads="1"/>
          </p:cNvSpPr>
          <p:nvPr/>
        </p:nvSpPr>
        <p:spPr bwMode="auto">
          <a:xfrm>
            <a:off x="6908403" y="4191000"/>
            <a:ext cx="1861869" cy="990600"/>
          </a:xfrm>
          <a:prstGeom prst="ellipse">
            <a:avLst/>
          </a:prstGeom>
          <a:solidFill>
            <a:srgbClr val="85FF85"/>
          </a:solidFill>
          <a:ln w="38100">
            <a:solidFill>
              <a:srgbClr val="37853D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65000"/>
              </a:lnSpc>
              <a:spcBef>
                <a:spcPct val="20000"/>
              </a:spcBef>
            </a:pPr>
            <a:r>
              <a:rPr lang="sr-Latn-RS" sz="2000" b="1" dirty="0">
                <a:solidFill>
                  <a:srgbClr val="000099"/>
                </a:solidFill>
                <a:latin typeface="Arial Narrow" pitchFamily="34" charset="0"/>
              </a:rPr>
              <a:t>e</a:t>
            </a:r>
            <a:r>
              <a:rPr lang="sr-Latn-RS" sz="2000" b="1" u="none" dirty="0" smtClean="0">
                <a:solidFill>
                  <a:srgbClr val="000099"/>
                </a:solidFill>
                <a:latin typeface="Arial Narrow" pitchFamily="34" charset="0"/>
              </a:rPr>
              <a:t>nergetska</a:t>
            </a:r>
          </a:p>
          <a:p>
            <a:pPr algn="ctr">
              <a:lnSpc>
                <a:spcPct val="65000"/>
              </a:lnSpc>
              <a:spcBef>
                <a:spcPct val="20000"/>
              </a:spcBef>
            </a:pPr>
            <a:r>
              <a:rPr lang="sr-Latn-RS" sz="2000" b="1" dirty="0" smtClean="0">
                <a:solidFill>
                  <a:srgbClr val="000099"/>
                </a:solidFill>
                <a:latin typeface="Arial Narrow" pitchFamily="34" charset="0"/>
              </a:rPr>
              <a:t>efikasnost</a:t>
            </a:r>
            <a:endParaRPr lang="en-US" sz="2000" b="1" u="none" dirty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200650" y="3886200"/>
            <a:ext cx="22915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1pPr>
            <a:lvl2pPr marL="742950" indent="-28575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2pPr>
            <a:lvl3pPr marL="11430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3pPr>
            <a:lvl4pPr marL="16002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4pPr>
            <a:lvl5pPr marL="20574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sr-Latn-RS" sz="2000" u="none" dirty="0" smtClean="0">
                <a:solidFill>
                  <a:srgbClr val="000099"/>
                </a:solidFill>
                <a:latin typeface="Arial Narrow" pitchFamily="34" charset="0"/>
              </a:rPr>
              <a:t>ODRŽIVOST</a:t>
            </a:r>
            <a:endParaRPr lang="en-US" sz="2000" u="none" dirty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17" name="Text Box 11"/>
          <p:cNvSpPr txBox="1">
            <a:spLocks noChangeArrowheads="1"/>
          </p:cNvSpPr>
          <p:nvPr/>
        </p:nvSpPr>
        <p:spPr bwMode="auto">
          <a:xfrm>
            <a:off x="5284838" y="2479675"/>
            <a:ext cx="2124899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1pPr>
            <a:lvl2pPr marL="742950" indent="-28575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2pPr>
            <a:lvl3pPr marL="11430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3pPr>
            <a:lvl4pPr marL="16002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4pPr>
            <a:lvl5pPr marL="2057400" indent="-228600" eaLnBrk="0" hangingPunct="0"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 u="sng">
                <a:solidFill>
                  <a:srgbClr val="1D2095"/>
                </a:solidFill>
                <a:latin typeface="Gill Sans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sr-Latn-RS" sz="2000" u="none" dirty="0" smtClean="0">
                <a:solidFill>
                  <a:srgbClr val="000099"/>
                </a:solidFill>
                <a:latin typeface="Arial Narrow" pitchFamily="34" charset="0"/>
              </a:rPr>
              <a:t>Zdrava životna sredina</a:t>
            </a:r>
            <a:endParaRPr lang="en-US" sz="2000" u="none" dirty="0">
              <a:solidFill>
                <a:srgbClr val="000099"/>
              </a:solidFill>
              <a:latin typeface="Arial Narrow" pitchFamily="34" charset="0"/>
            </a:endParaRPr>
          </a:p>
        </p:txBody>
      </p:sp>
      <p:sp>
        <p:nvSpPr>
          <p:cNvPr id="18" name="Line 12"/>
          <p:cNvSpPr>
            <a:spLocks noChangeShapeType="1"/>
          </p:cNvSpPr>
          <p:nvPr/>
        </p:nvSpPr>
        <p:spPr bwMode="auto">
          <a:xfrm flipV="1">
            <a:off x="5766620" y="3370892"/>
            <a:ext cx="211188" cy="210507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9" name="Line 13"/>
          <p:cNvSpPr>
            <a:spLocks noChangeShapeType="1"/>
          </p:cNvSpPr>
          <p:nvPr/>
        </p:nvSpPr>
        <p:spPr bwMode="auto">
          <a:xfrm>
            <a:off x="6984550" y="3657600"/>
            <a:ext cx="214831" cy="22860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Line 14"/>
          <p:cNvSpPr>
            <a:spLocks noChangeShapeType="1"/>
          </p:cNvSpPr>
          <p:nvPr/>
        </p:nvSpPr>
        <p:spPr bwMode="auto">
          <a:xfrm flipH="1" flipV="1">
            <a:off x="6841329" y="4267200"/>
            <a:ext cx="286442" cy="0"/>
          </a:xfrm>
          <a:prstGeom prst="line">
            <a:avLst/>
          </a:prstGeom>
          <a:noFill/>
          <a:ln w="762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5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7466981" cy="1421427"/>
          </a:xfrm>
        </p:spPr>
        <p:txBody>
          <a:bodyPr anchor="ctr">
            <a:noAutofit/>
          </a:bodyPr>
          <a:lstStyle/>
          <a:p>
            <a:r>
              <a:rPr lang="sr-Latn-CS" sz="3200" b="1" dirty="0">
                <a:solidFill>
                  <a:schemeClr val="accent1"/>
                </a:solidFill>
                <a:latin typeface="Arial Narrow" pitchFamily="34" charset="0"/>
              </a:rPr>
              <a:t>Propisi Republike </a:t>
            </a:r>
            <a:r>
              <a:rPr lang="sr-Latn-CS" sz="3200" b="1" dirty="0" smtClean="0">
                <a:solidFill>
                  <a:schemeClr val="accent1"/>
                </a:solidFill>
                <a:latin typeface="Arial Narrow" pitchFamily="34" charset="0"/>
              </a:rPr>
              <a:t>Srbije </a:t>
            </a:r>
            <a:r>
              <a:rPr lang="sr-Cyrl-CS" sz="3200" b="1" dirty="0" smtClean="0">
                <a:solidFill>
                  <a:schemeClr val="accent1"/>
                </a:solidFill>
                <a:latin typeface="Arial Narrow" pitchFamily="34" charset="0"/>
              </a:rPr>
              <a:t>za korišćenje</a:t>
            </a:r>
            <a:r>
              <a:rPr lang="en-US" sz="3200" b="1" dirty="0" smtClean="0">
                <a:solidFill>
                  <a:schemeClr val="accent1"/>
                </a:solidFill>
                <a:latin typeface="Arial Narrow" pitchFamily="34" charset="0"/>
              </a:rPr>
              <a:t/>
            </a:r>
            <a:br>
              <a:rPr lang="en-US" sz="3200" b="1" dirty="0" smtClean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en-US" sz="3200" b="1" dirty="0" err="1" smtClean="0">
                <a:solidFill>
                  <a:schemeClr val="accent1"/>
                </a:solidFill>
                <a:latin typeface="Arial Narrow" pitchFamily="34" charset="0"/>
              </a:rPr>
              <a:t>obnovljivih</a:t>
            </a:r>
            <a:r>
              <a:rPr lang="en-US" sz="3200" b="1" dirty="0" smtClean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 Narrow" pitchFamily="34" charset="0"/>
              </a:rPr>
              <a:t>izvora</a:t>
            </a:r>
            <a:r>
              <a:rPr lang="en-US" sz="3200" b="1" dirty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 Narrow" pitchFamily="34" charset="0"/>
              </a:rPr>
              <a:t>energije</a:t>
            </a:r>
            <a:r>
              <a:rPr lang="en-US" sz="3200" b="1" dirty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  <a:t/>
            </a:r>
            <a:br>
              <a:rPr lang="sr-Latn-RS" sz="3600" b="1" dirty="0" smtClean="0">
                <a:solidFill>
                  <a:schemeClr val="accent1"/>
                </a:solidFill>
                <a:latin typeface="Arial Narrow" pitchFamily="34" charset="0"/>
              </a:rPr>
            </a:br>
            <a:r>
              <a:rPr lang="sr-Latn-CS" sz="2400" b="1" dirty="0">
                <a:solidFill>
                  <a:schemeClr val="accent1"/>
                </a:solidFill>
                <a:latin typeface="Arial Narrow" pitchFamily="34" charset="0"/>
              </a:rPr>
              <a:t>-</a:t>
            </a:r>
            <a:r>
              <a:rPr lang="sr-Latn-CS" sz="2400" b="1" dirty="0" smtClean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sr-Latn-CS" sz="2400" b="1" dirty="0">
                <a:solidFill>
                  <a:schemeClr val="accent1"/>
                </a:solidFill>
                <a:latin typeface="Arial Narrow" pitchFamily="34" charset="0"/>
              </a:rPr>
              <a:t>međunarodni</a:t>
            </a:r>
            <a:r>
              <a:rPr lang="en-US" sz="2400" b="1" dirty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sr-Latn-CS" sz="2400" b="1" dirty="0" smtClean="0">
                <a:solidFill>
                  <a:schemeClr val="accent1"/>
                </a:solidFill>
                <a:latin typeface="Arial Narrow" pitchFamily="34" charset="0"/>
              </a:rPr>
              <a:t>ugovori -</a:t>
            </a:r>
            <a:endParaRPr lang="en-US" sz="2400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061884" y="1814051"/>
            <a:ext cx="7531595" cy="4704735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b="1" dirty="0" smtClean="0">
                <a:latin typeface="Arial Narrow" pitchFamily="34" charset="0"/>
              </a:rPr>
              <a:t>Ugovor o osnivnju </a:t>
            </a:r>
            <a:r>
              <a:rPr lang="sr-Latn-RS" sz="2800" b="1" dirty="0">
                <a:latin typeface="Arial Narrow" pitchFamily="34" charset="0"/>
              </a:rPr>
              <a:t>Energetske zajednice </a:t>
            </a:r>
            <a:r>
              <a:rPr lang="sr-Latn-RS" sz="2800" b="1" dirty="0" smtClean="0">
                <a:latin typeface="Arial Narrow" pitchFamily="34" charset="0"/>
              </a:rPr>
              <a:t>(2006)</a:t>
            </a: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Cyrl-CS" sz="2400" b="1" i="1" dirty="0">
                <a:solidFill>
                  <a:srgbClr val="C00000"/>
                </a:solidFill>
                <a:latin typeface="Arial Narrow" pitchFamily="34" charset="0"/>
              </a:rPr>
              <a:t>Direktiva </a:t>
            </a:r>
            <a:r>
              <a:rPr lang="sr-Cyrl-CS" sz="2400" b="1" i="1" dirty="0" smtClean="0">
                <a:solidFill>
                  <a:srgbClr val="C00000"/>
                </a:solidFill>
                <a:latin typeface="Arial Narrow" pitchFamily="34" charset="0"/>
              </a:rPr>
              <a:t>2009/28/E</a:t>
            </a:r>
            <a:r>
              <a:rPr lang="sr-Latn-RS" sz="2400" b="1" i="1" dirty="0" smtClean="0">
                <a:solidFill>
                  <a:srgbClr val="C00000"/>
                </a:solidFill>
                <a:latin typeface="Arial Narrow" pitchFamily="34" charset="0"/>
              </a:rPr>
              <a:t>Z</a:t>
            </a:r>
            <a:r>
              <a:rPr lang="sr-Cyrl-CS" sz="2400" b="1" i="1" dirty="0" smtClean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sr-Cyrl-CS" sz="2400" i="1" dirty="0">
                <a:latin typeface="Arial Narrow" pitchFamily="34" charset="0"/>
              </a:rPr>
              <a:t>o promociji upotrebe energije iz obnovljivih izvora  i izmeni i delimi</a:t>
            </a:r>
            <a:r>
              <a:rPr lang="sr-Latn-CS" sz="2400" i="1" dirty="0">
                <a:latin typeface="Arial Narrow" pitchFamily="34" charset="0"/>
              </a:rPr>
              <a:t>č</a:t>
            </a:r>
            <a:r>
              <a:rPr lang="sr-Cyrl-CS" sz="2400" i="1" dirty="0">
                <a:latin typeface="Arial Narrow" pitchFamily="34" charset="0"/>
              </a:rPr>
              <a:t>nom stavljanju van snage</a:t>
            </a:r>
            <a:r>
              <a:rPr lang="sr-Latn-CS" sz="2400" i="1" dirty="0">
                <a:latin typeface="Arial Narrow" pitchFamily="34" charset="0"/>
              </a:rPr>
              <a:t> </a:t>
            </a:r>
            <a:r>
              <a:rPr lang="sr-Latn-CS" sz="2400" i="1" dirty="0" smtClean="0">
                <a:latin typeface="Arial Narrow" pitchFamily="34" charset="0"/>
              </a:rPr>
              <a:t>direktiva 2001/77/EZ i 2003/30/EZ</a:t>
            </a:r>
            <a:endParaRPr lang="sr-Latn-RS" sz="2400" dirty="0" smtClean="0">
              <a:latin typeface="Arial Narrow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b="1" dirty="0" smtClean="0">
                <a:latin typeface="Arial Narrow" pitchFamily="34" charset="0"/>
              </a:rPr>
              <a:t>Ugovor o stabilizaciji i pridruživanju (2008)</a:t>
            </a: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400" dirty="0">
                <a:latin typeface="Arial Narrow" pitchFamily="34" charset="0"/>
              </a:rPr>
              <a:t>Podrazumevaju implementaciju propisa Evroipske unije iz oblasti energetike, životne sredine i drugih oblasti</a:t>
            </a:r>
          </a:p>
          <a:p>
            <a:pPr lvl="1"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400" dirty="0">
                <a:latin typeface="Arial Narrow" pitchFamily="34" charset="0"/>
              </a:rPr>
              <a:t>Nastavlja tekovine Energetske zajednice</a:t>
            </a:r>
            <a:endParaRPr lang="en-US" sz="2400" dirty="0">
              <a:latin typeface="Arial Narrow" pitchFamily="34" charset="0"/>
            </a:endParaRP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b="1" dirty="0" smtClean="0">
                <a:latin typeface="Arial Narrow" pitchFamily="34" charset="0"/>
              </a:rPr>
              <a:t>UN FCCC i odgovarajući Protokoli (1997)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b="1" dirty="0" smtClean="0">
                <a:latin typeface="Arial Narrow" pitchFamily="34" charset="0"/>
              </a:rPr>
              <a:t>Kjoto protokol (2007)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b="1" dirty="0" smtClean="0">
                <a:latin typeface="Arial Narrow" pitchFamily="34" charset="0"/>
              </a:rPr>
              <a:t>Aarhuska konvencija (2009)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sr-Latn-RS" sz="2800" i="1" dirty="0" smtClean="0">
                <a:latin typeface="Arial Narrow" pitchFamily="34" charset="0"/>
              </a:rPr>
              <a:t>Ugovor o energetskoj povelji – nije ratifikovan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89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0763" y="98425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pPr algn="l"/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Relevantni propisi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4238" y="1058863"/>
            <a:ext cx="7127875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7092950" y="3789363"/>
            <a:ext cx="9144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7092950" y="3789363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4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412875"/>
            <a:ext cx="2952750" cy="147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2875" y="3389313"/>
            <a:ext cx="2389188" cy="79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5300" y="3933825"/>
            <a:ext cx="2139950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9" name="AutoShape 53"/>
          <p:cNvSpPr>
            <a:spLocks noChangeArrowheads="1"/>
          </p:cNvSpPr>
          <p:nvPr/>
        </p:nvSpPr>
        <p:spPr bwMode="auto">
          <a:xfrm>
            <a:off x="52388" y="3933825"/>
            <a:ext cx="1711325" cy="2062163"/>
          </a:xfrm>
          <a:prstGeom prst="irregularSeal2">
            <a:avLst/>
          </a:prstGeom>
          <a:solidFill>
            <a:schemeClr val="bg1"/>
          </a:solidFill>
          <a:ln w="38100">
            <a:solidFill>
              <a:srgbClr val="009FBA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lnSpc>
                <a:spcPct val="80000"/>
              </a:lnSpc>
            </a:pPr>
            <a:endParaRPr lang="sr-Cyrl-CS" sz="1800"/>
          </a:p>
          <a:p>
            <a:pPr>
              <a:lnSpc>
                <a:spcPct val="80000"/>
              </a:lnSpc>
            </a:pPr>
            <a:endParaRPr lang="sr-Cyrl-CS" sz="1800"/>
          </a:p>
          <a:p>
            <a:endParaRPr lang="en-US"/>
          </a:p>
        </p:txBody>
      </p:sp>
      <p:sp>
        <p:nvSpPr>
          <p:cNvPr id="50" name="TextBox 4"/>
          <p:cNvSpPr txBox="1">
            <a:spLocks noChangeArrowheads="1"/>
          </p:cNvSpPr>
          <p:nvPr/>
        </p:nvSpPr>
        <p:spPr bwMode="auto">
          <a:xfrm flipH="1">
            <a:off x="179388" y="4365625"/>
            <a:ext cx="1223962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000" b="1">
                <a:solidFill>
                  <a:srgbClr val="FFD624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sr-Latn-R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Zakon o tehničkim </a:t>
            </a:r>
          </a:p>
          <a:p>
            <a:pPr algn="ctr" eaLnBrk="1" hangingPunct="1"/>
            <a:r>
              <a:rPr lang="sr-Latn-R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zahtevima i </a:t>
            </a:r>
          </a:p>
          <a:p>
            <a:pPr algn="ctr" eaLnBrk="1" hangingPunct="1"/>
            <a:r>
              <a:rPr lang="sr-Latn-R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ocenjivanju </a:t>
            </a:r>
          </a:p>
          <a:p>
            <a:pPr algn="ctr" eaLnBrk="1" hangingPunct="1"/>
            <a:r>
              <a:rPr lang="sr-Latn-RS" sz="1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usaglašenosti </a:t>
            </a:r>
            <a:endParaRPr lang="en-US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69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6981" cy="1143000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Nadležne institucije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7543800" y="2928938"/>
            <a:ext cx="990600" cy="428625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92D05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DNA</a:t>
            </a: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2778125" y="1295400"/>
            <a:ext cx="5922963" cy="1562100"/>
          </a:xfrm>
          <a:prstGeom prst="ellipse">
            <a:avLst/>
          </a:prstGeom>
          <a:noFill/>
          <a:ln w="38100" algn="ctr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NARODNA 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SKU</a:t>
            </a:r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P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ŠTINA</a:t>
            </a:r>
          </a:p>
          <a:p>
            <a:pPr algn="ctr" eaLnBrk="1" hangingPunct="1"/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VLADA</a:t>
            </a:r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- </a:t>
            </a:r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MINISTARSTVA</a:t>
            </a: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:</a:t>
            </a:r>
          </a:p>
          <a:p>
            <a:pPr algn="ctr" eaLnBrk="1" hangingPunct="1"/>
            <a:r>
              <a:rPr lang="sr-Latn-CS" sz="1400" dirty="0" smtClean="0">
                <a:solidFill>
                  <a:schemeClr val="tx1"/>
                </a:solidFill>
                <a:latin typeface="Arial Narrow" pitchFamily="34" charset="0"/>
              </a:rPr>
              <a:t>ENERGETIK</a:t>
            </a:r>
            <a:r>
              <a:rPr lang="sr-Cyrl-CS" sz="1400" dirty="0" smtClean="0">
                <a:solidFill>
                  <a:schemeClr val="tx1"/>
                </a:solidFill>
                <a:latin typeface="Arial Narrow" pitchFamily="34" charset="0"/>
              </a:rPr>
              <a:t>A</a:t>
            </a:r>
            <a:r>
              <a:rPr lang="en-US" sz="1400" dirty="0" smtClean="0">
                <a:solidFill>
                  <a:schemeClr val="tx1"/>
                </a:solidFill>
                <a:latin typeface="Arial Narrow" pitchFamily="34" charset="0"/>
              </a:rPr>
              <a:t>, RAZVOJ</a:t>
            </a:r>
            <a:r>
              <a:rPr lang="sr-Latn-RS" sz="1400" dirty="0" smtClean="0">
                <a:solidFill>
                  <a:schemeClr val="tx1"/>
                </a:solidFill>
                <a:latin typeface="Arial Narrow" pitchFamily="34" charset="0"/>
              </a:rPr>
              <a:t> I ZAŠTITA ŽIVOTNE SREDINE</a:t>
            </a:r>
            <a:endParaRPr lang="sr-Latn-CS" sz="14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/>
            <a:r>
              <a:rPr lang="sr-Latn-RS" sz="1400" dirty="0" smtClean="0">
                <a:solidFill>
                  <a:schemeClr val="tx1"/>
                </a:solidFill>
                <a:latin typeface="Arial Narrow" pitchFamily="34" charset="0"/>
              </a:rPr>
              <a:t>PRIRODNI RESURSI, RUDARSTVO I PROSTORNO PLANIRANJE</a:t>
            </a:r>
            <a:endParaRPr lang="sr-Latn-CS" sz="14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/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POLJOPRIVRED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A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, ŠUMARSTV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O I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 VODOPRIVED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A</a:t>
            </a:r>
          </a:p>
        </p:txBody>
      </p:sp>
      <p:sp>
        <p:nvSpPr>
          <p:cNvPr id="15" name="Content Placeholder 11"/>
          <p:cNvSpPr>
            <a:spLocks/>
          </p:cNvSpPr>
          <p:nvPr/>
        </p:nvSpPr>
        <p:spPr bwMode="auto">
          <a:xfrm>
            <a:off x="1071563" y="2857500"/>
            <a:ext cx="735965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57200" indent="-457200" algn="ctr">
              <a:spcBef>
                <a:spcPct val="20000"/>
              </a:spcBef>
              <a:buClr>
                <a:srgbClr val="C80F0F"/>
              </a:buClr>
              <a:buFont typeface="Wingdings" pitchFamily="2" charset="2"/>
              <a:buChar char="§"/>
            </a:pPr>
            <a:endParaRPr lang="sr-Latn-CS" sz="2400" b="0">
              <a:solidFill>
                <a:schemeClr val="tx1"/>
              </a:solidFill>
            </a:endParaRPr>
          </a:p>
          <a:p>
            <a:pPr marL="457200" indent="-457200" algn="ctr">
              <a:spcBef>
                <a:spcPct val="20000"/>
              </a:spcBef>
              <a:buClr>
                <a:srgbClr val="C80F0F"/>
              </a:buClr>
              <a:buFont typeface="Wingdings" pitchFamily="2" charset="2"/>
              <a:buNone/>
            </a:pPr>
            <a:endParaRPr lang="sr-Latn-CS" sz="2400" b="0">
              <a:solidFill>
                <a:schemeClr val="tx1"/>
              </a:solidFill>
            </a:endParaRPr>
          </a:p>
          <a:p>
            <a:pPr marL="457200" indent="-457200" algn="ctr">
              <a:spcBef>
                <a:spcPct val="20000"/>
              </a:spcBef>
              <a:buClr>
                <a:srgbClr val="C80F0F"/>
              </a:buClr>
              <a:buFont typeface="Wingdings" pitchFamily="2" charset="2"/>
              <a:buNone/>
            </a:pP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16" name="Oval 20"/>
          <p:cNvSpPr>
            <a:spLocks noChangeArrowheads="1"/>
          </p:cNvSpPr>
          <p:nvPr/>
        </p:nvSpPr>
        <p:spPr bwMode="auto">
          <a:xfrm>
            <a:off x="2514600" y="3786188"/>
            <a:ext cx="5486400" cy="1547812"/>
          </a:xfrm>
          <a:prstGeom prst="ellipse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eaLnBrk="1" hangingPunct="1"/>
            <a:endParaRPr lang="en-US" sz="24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7" name="Rounded Rectangle 47"/>
          <p:cNvSpPr>
            <a:spLocks noChangeArrowheads="1"/>
          </p:cNvSpPr>
          <p:nvPr/>
        </p:nvSpPr>
        <p:spPr bwMode="auto">
          <a:xfrm>
            <a:off x="914400" y="3505200"/>
            <a:ext cx="1657350" cy="7620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48D8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AGENCIJA ZA </a:t>
            </a:r>
          </a:p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PRIVREDNE </a:t>
            </a:r>
          </a:p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REGISTRE</a:t>
            </a:r>
            <a:endParaRPr lang="en-US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8" name="Rounded Rectangle 48"/>
          <p:cNvSpPr>
            <a:spLocks noChangeArrowheads="1"/>
          </p:cNvSpPr>
          <p:nvPr/>
        </p:nvSpPr>
        <p:spPr bwMode="auto">
          <a:xfrm>
            <a:off x="4343400" y="3048000"/>
            <a:ext cx="2971800" cy="500063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D86A8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AGENCIJA ZA ENERGETIKU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9" name="Rounded Rectangle 49"/>
          <p:cNvSpPr>
            <a:spLocks noChangeArrowheads="1"/>
          </p:cNvSpPr>
          <p:nvPr/>
        </p:nvSpPr>
        <p:spPr bwMode="auto">
          <a:xfrm>
            <a:off x="6929438" y="5181600"/>
            <a:ext cx="2073275" cy="533400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0070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VODOPRIVREDNA</a:t>
            </a:r>
          </a:p>
          <a:p>
            <a:pPr algn="ctr" eaLnBrk="1" hangingPunct="1"/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PREDUZEĆA</a:t>
            </a:r>
            <a:endParaRPr lang="en-US" sz="18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0" name="Oval 50"/>
          <p:cNvSpPr>
            <a:spLocks noChangeArrowheads="1"/>
          </p:cNvSpPr>
          <p:nvPr/>
        </p:nvSpPr>
        <p:spPr bwMode="auto">
          <a:xfrm>
            <a:off x="1428750" y="4429125"/>
            <a:ext cx="914400" cy="571500"/>
          </a:xfrm>
          <a:prstGeom prst="ellipse">
            <a:avLst/>
          </a:prstGeom>
          <a:noFill/>
          <a:ln w="38100" algn="ctr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eaLnBrk="1" hangingPunct="1"/>
            <a:r>
              <a:rPr lang="sr-Latn-CS" sz="2400">
                <a:solidFill>
                  <a:schemeClr val="tx1"/>
                </a:solidFill>
                <a:latin typeface="Arial Narrow" pitchFamily="34" charset="0"/>
              </a:rPr>
              <a:t>EPS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1" name="Oval 52"/>
          <p:cNvSpPr>
            <a:spLocks noChangeArrowheads="1"/>
          </p:cNvSpPr>
          <p:nvPr/>
        </p:nvSpPr>
        <p:spPr bwMode="auto">
          <a:xfrm>
            <a:off x="1573213" y="5072063"/>
            <a:ext cx="927100" cy="571500"/>
          </a:xfrm>
          <a:prstGeom prst="ellipse">
            <a:avLst/>
          </a:prstGeom>
          <a:noFill/>
          <a:ln w="38100" algn="ctr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eaLnBrk="1" hangingPunct="1"/>
            <a:r>
              <a:rPr lang="sr-Latn-CS" sz="2400">
                <a:solidFill>
                  <a:schemeClr val="tx1"/>
                </a:solidFill>
                <a:latin typeface="Arial Narrow" pitchFamily="34" charset="0"/>
              </a:rPr>
              <a:t>EMS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590800" y="3962400"/>
            <a:ext cx="5334000" cy="105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 sz="2200" b="1">
                <a:solidFill>
                  <a:srgbClr val="999999"/>
                </a:solidFill>
                <a:latin typeface="Arial" charset="0"/>
              </a:defRPr>
            </a:lvl1pPr>
            <a:lvl2pPr marL="742950" indent="-285750" algn="l">
              <a:defRPr sz="2200" b="1">
                <a:solidFill>
                  <a:srgbClr val="999999"/>
                </a:solidFill>
                <a:latin typeface="Arial" charset="0"/>
              </a:defRPr>
            </a:lvl2pPr>
            <a:lvl3pPr marL="1143000" indent="-228600" algn="l">
              <a:defRPr sz="2200" b="1">
                <a:solidFill>
                  <a:srgbClr val="999999"/>
                </a:solidFill>
                <a:latin typeface="Arial" charset="0"/>
              </a:defRPr>
            </a:lvl3pPr>
            <a:lvl4pPr marL="1600200" indent="-228600" algn="l">
              <a:defRPr sz="2200" b="1">
                <a:solidFill>
                  <a:srgbClr val="999999"/>
                </a:solidFill>
                <a:latin typeface="Arial" charset="0"/>
              </a:defRPr>
            </a:lvl4pPr>
            <a:lvl5pPr marL="2057400" indent="-228600" algn="l">
              <a:defRPr sz="2200" b="1">
                <a:solidFill>
                  <a:srgbClr val="9999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sr-Cyrl-CS" sz="1800" dirty="0">
                <a:solidFill>
                  <a:schemeClr val="tx1"/>
                </a:solidFill>
                <a:latin typeface="Arial Narrow" pitchFamily="34" charset="0"/>
              </a:rPr>
              <a:t>APV</a:t>
            </a:r>
          </a:p>
          <a:p>
            <a:pPr algn="ctr" eaLnBrk="1" hangingPunct="1">
              <a:lnSpc>
                <a:spcPct val="80000"/>
              </a:lnSpc>
            </a:pPr>
            <a:r>
              <a:rPr lang="sr-Latn-CS" sz="1800" dirty="0">
                <a:solidFill>
                  <a:schemeClr val="tx1"/>
                </a:solidFill>
                <a:latin typeface="Arial Narrow" pitchFamily="34" charset="0"/>
              </a:rPr>
              <a:t>VLADA-SEKRETARIJATI:</a:t>
            </a:r>
          </a:p>
          <a:p>
            <a:pPr algn="ctr" eaLnBrk="1" hangingPunct="1">
              <a:lnSpc>
                <a:spcPct val="80000"/>
              </a:lnSpc>
            </a:pP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ENERGETIK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A I MINERALN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E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 SIROVINE</a:t>
            </a:r>
            <a:endParaRPr lang="sr-Latn-CS" sz="14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sr-Latn-RS" sz="1400" dirty="0" smtClean="0">
                <a:solidFill>
                  <a:schemeClr val="tx1"/>
                </a:solidFill>
                <a:latin typeface="Arial Narrow" pitchFamily="34" charset="0"/>
              </a:rPr>
              <a:t>URBANIZAM, GRADITELJSTVO I </a:t>
            </a:r>
            <a:r>
              <a:rPr lang="sr-Cyrl-CS" sz="1400" dirty="0" smtClean="0">
                <a:solidFill>
                  <a:schemeClr val="tx1"/>
                </a:solidFill>
                <a:latin typeface="Arial Narrow" pitchFamily="34" charset="0"/>
              </a:rPr>
              <a:t>ZAŠTITA 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ŽIVOTNE </a:t>
            </a:r>
            <a:r>
              <a:rPr lang="sr-Latn-CS" sz="1400" dirty="0" smtClean="0">
                <a:solidFill>
                  <a:schemeClr val="tx1"/>
                </a:solidFill>
                <a:latin typeface="Arial Narrow" pitchFamily="34" charset="0"/>
              </a:rPr>
              <a:t>POLJOPRIVRED</a:t>
            </a:r>
            <a:r>
              <a:rPr lang="sr-Cyrl-CS" sz="1400" dirty="0">
                <a:solidFill>
                  <a:schemeClr val="tx1"/>
                </a:solidFill>
                <a:latin typeface="Arial Narrow" pitchFamily="34" charset="0"/>
              </a:rPr>
              <a:t>A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sr-Latn-CS" sz="1400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sr-Latn-CS" sz="1400" dirty="0">
                <a:solidFill>
                  <a:schemeClr val="tx1"/>
                </a:solidFill>
                <a:latin typeface="Arial Narrow" pitchFamily="34" charset="0"/>
              </a:rPr>
              <a:t>ŠUMARSTV</a:t>
            </a:r>
            <a:r>
              <a:rPr lang="sr-Cyrl-CS" sz="1400" dirty="0" smtClean="0">
                <a:solidFill>
                  <a:schemeClr val="tx1"/>
                </a:solidFill>
                <a:latin typeface="Arial Narrow" pitchFamily="34" charset="0"/>
              </a:rPr>
              <a:t>O</a:t>
            </a:r>
            <a:r>
              <a:rPr lang="sr-Latn-RS" sz="1400" dirty="0" smtClean="0">
                <a:solidFill>
                  <a:schemeClr val="tx1"/>
                </a:solidFill>
                <a:latin typeface="Arial Narrow" pitchFamily="34" charset="0"/>
              </a:rPr>
              <a:t> I </a:t>
            </a:r>
            <a:r>
              <a:rPr lang="sr-Latn-CS" sz="1400" dirty="0" smtClean="0">
                <a:solidFill>
                  <a:schemeClr val="tx1"/>
                </a:solidFill>
                <a:latin typeface="Arial Narrow" pitchFamily="34" charset="0"/>
              </a:rPr>
              <a:t>VODOPRIVEDA</a:t>
            </a:r>
            <a:endParaRPr lang="sr-Cyrl-CS" sz="14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3" name="Rounded Rectangle 46"/>
          <p:cNvSpPr>
            <a:spLocks noChangeArrowheads="1"/>
          </p:cNvSpPr>
          <p:nvPr/>
        </p:nvSpPr>
        <p:spPr bwMode="auto">
          <a:xfrm>
            <a:off x="914400" y="2743200"/>
            <a:ext cx="2209800" cy="381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rgbClr val="37853D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UPRAVA ZA ŠUME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4" name="Rounded Rectangle 46"/>
          <p:cNvSpPr>
            <a:spLocks noChangeArrowheads="1"/>
          </p:cNvSpPr>
          <p:nvPr/>
        </p:nvSpPr>
        <p:spPr bwMode="auto">
          <a:xfrm>
            <a:off x="1905000" y="3048000"/>
            <a:ext cx="1981200" cy="3810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 algn="ctr">
            <a:solidFill>
              <a:srgbClr val="00B0F0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UPRAVA ZA VODE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6" name="AutoShape 1045"/>
          <p:cNvSpPr>
            <a:spLocks noChangeArrowheads="1"/>
          </p:cNvSpPr>
          <p:nvPr/>
        </p:nvSpPr>
        <p:spPr bwMode="auto">
          <a:xfrm>
            <a:off x="8035925" y="3670300"/>
            <a:ext cx="760413" cy="669925"/>
          </a:xfrm>
          <a:prstGeom prst="octagon">
            <a:avLst>
              <a:gd name="adj" fmla="val 29287"/>
            </a:avLst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RHMZ</a:t>
            </a:r>
            <a:endParaRPr lang="en-US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7" name="AutoShape 1046"/>
          <p:cNvSpPr>
            <a:spLocks noChangeArrowheads="1"/>
          </p:cNvSpPr>
          <p:nvPr/>
        </p:nvSpPr>
        <p:spPr bwMode="auto">
          <a:xfrm>
            <a:off x="8110538" y="4402138"/>
            <a:ext cx="760412" cy="669925"/>
          </a:xfrm>
          <a:prstGeom prst="octagon">
            <a:avLst>
              <a:gd name="adj" fmla="val 29287"/>
            </a:avLst>
          </a:prstGeom>
          <a:noFill/>
          <a:ln w="38100">
            <a:solidFill>
              <a:srgbClr val="FF00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RGZ</a:t>
            </a:r>
            <a:endParaRPr lang="en-US" sz="180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8" name="Oval 1042"/>
          <p:cNvSpPr>
            <a:spLocks noChangeArrowheads="1"/>
          </p:cNvSpPr>
          <p:nvPr/>
        </p:nvSpPr>
        <p:spPr bwMode="auto">
          <a:xfrm>
            <a:off x="204788" y="5783263"/>
            <a:ext cx="2241550" cy="798512"/>
          </a:xfrm>
          <a:prstGeom prst="ellipse">
            <a:avLst/>
          </a:prstGeom>
          <a:noFill/>
          <a:ln w="38100">
            <a:solidFill>
              <a:srgbClr val="66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sr-Latn-CS" sz="1600" dirty="0" smtClean="0">
                <a:solidFill>
                  <a:schemeClr val="tx1"/>
                </a:solidFill>
                <a:latin typeface="Arial Narrow" pitchFamily="34" charset="0"/>
              </a:rPr>
              <a:t>JAVNA (KOMUNALNA)</a:t>
            </a:r>
            <a:endParaRPr lang="sr-Latn-CS" sz="1600" dirty="0">
              <a:solidFill>
                <a:schemeClr val="tx1"/>
              </a:solidFill>
              <a:latin typeface="Arial Narrow" pitchFamily="34" charset="0"/>
            </a:endParaRPr>
          </a:p>
          <a:p>
            <a:r>
              <a:rPr lang="sr-Latn-CS" sz="1600" dirty="0">
                <a:solidFill>
                  <a:schemeClr val="tx1"/>
                </a:solidFill>
                <a:latin typeface="Arial Narrow" pitchFamily="34" charset="0"/>
              </a:rPr>
              <a:t> PREDUZEĆA</a:t>
            </a:r>
            <a:endParaRPr lang="en-US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9" name="Isosceles Triangle 55"/>
          <p:cNvSpPr>
            <a:spLocks noChangeArrowheads="1"/>
          </p:cNvSpPr>
          <p:nvPr/>
        </p:nvSpPr>
        <p:spPr bwMode="auto">
          <a:xfrm>
            <a:off x="1643063" y="5429250"/>
            <a:ext cx="5143500" cy="103505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38100" algn="ctr">
            <a:solidFill>
              <a:srgbClr val="7030A0"/>
            </a:solidFill>
            <a:miter lim="800000"/>
            <a:headEnd/>
            <a:tailEnd/>
          </a:ln>
        </p:spPr>
        <p:txBody>
          <a:bodyPr wrap="none"/>
          <a:lstStyle/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ORGANI </a:t>
            </a:r>
          </a:p>
          <a:p>
            <a:pPr algn="ctr" eaLnBrk="1" hangingPunct="1"/>
            <a:r>
              <a:rPr lang="sr-Latn-CS" sz="1800">
                <a:solidFill>
                  <a:schemeClr val="tx1"/>
                </a:solidFill>
                <a:latin typeface="Arial Narrow" pitchFamily="34" charset="0"/>
              </a:rPr>
              <a:t>GRADOVA I OPŠTINA</a:t>
            </a:r>
            <a:endParaRPr lang="en-US" sz="2400">
              <a:solidFill>
                <a:schemeClr val="tx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39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4762" y="-14287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34180"/>
            <a:ext cx="7466981" cy="1592826"/>
          </a:xfrm>
        </p:spPr>
        <p:txBody>
          <a:bodyPr anchor="ctr">
            <a:normAutofit/>
          </a:bodyPr>
          <a:lstStyle/>
          <a:p>
            <a:r>
              <a:rPr lang="sr-Latn-RS" sz="3200" b="1" dirty="0" smtClean="0">
                <a:solidFill>
                  <a:schemeClr val="accent1"/>
                </a:solidFill>
                <a:latin typeface="Arial Narrow" pitchFamily="34" charset="0"/>
              </a:rPr>
              <a:t>Prava koja treba da stekne investitor</a:t>
            </a:r>
            <a:endParaRPr lang="en-US" sz="3200" b="1" dirty="0">
              <a:solidFill>
                <a:schemeClr val="accent1"/>
              </a:solidFill>
              <a:latin typeface="Arial Narrow" pitchFamily="34" charset="0"/>
            </a:endParaRPr>
          </a:p>
        </p:txBody>
      </p:sp>
      <p:pic>
        <p:nvPicPr>
          <p:cNvPr id="8" name="Picture 7" descr="0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10312" y="274638"/>
            <a:ext cx="566336" cy="1231391"/>
          </a:xfrm>
          <a:prstGeom prst="rect">
            <a:avLst/>
          </a:prstGeom>
          <a:ln>
            <a:noFill/>
          </a:ln>
          <a:effectLst>
            <a:outerShdw blurRad="190500" algn="tl" rotWithShape="0">
              <a:schemeClr val="tx1">
                <a:alpha val="23000"/>
              </a:schemeClr>
            </a:outerShdw>
          </a:effectLst>
        </p:spPr>
      </p:pic>
      <p:pic>
        <p:nvPicPr>
          <p:cNvPr id="11" name="Picture 10" descr="04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833872"/>
            <a:ext cx="9144000" cy="1024128"/>
          </a:xfrm>
          <a:prstGeom prst="rect">
            <a:avLst/>
          </a:prstGeom>
        </p:spPr>
      </p:pic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7466981" cy="4233671"/>
          </a:xfrm>
        </p:spPr>
        <p:txBody>
          <a:bodyPr>
            <a:normAutofit/>
          </a:bodyPr>
          <a:lstStyle/>
          <a:p>
            <a:endParaRPr lang="sr-Latn-RS" sz="2800" dirty="0" smtClean="0"/>
          </a:p>
          <a:p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9981349" y="31862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169863" y="2861187"/>
            <a:ext cx="2278062" cy="3244645"/>
          </a:xfrm>
          <a:prstGeom prst="ellipse">
            <a:avLst/>
          </a:prstGeom>
          <a:noFill/>
          <a:ln w="38100">
            <a:solidFill>
              <a:srgbClr val="3399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/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5200650" y="2861187"/>
            <a:ext cx="3736975" cy="3244645"/>
          </a:xfrm>
          <a:prstGeom prst="ellipse">
            <a:avLst/>
          </a:prstGeom>
          <a:solidFill>
            <a:srgbClr val="FFE2DB"/>
          </a:solidFill>
          <a:ln w="3810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 b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5208589" y="2861187"/>
            <a:ext cx="366806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defRPr sz="2200" b="1">
                <a:solidFill>
                  <a:srgbClr val="999999"/>
                </a:solidFill>
                <a:latin typeface="Arial" charset="0"/>
              </a:defRPr>
            </a:lvl1pPr>
            <a:lvl2pPr marL="742950" indent="-285750" algn="l">
              <a:defRPr sz="2200" b="1">
                <a:solidFill>
                  <a:srgbClr val="999999"/>
                </a:solidFill>
                <a:latin typeface="Arial" charset="0"/>
              </a:defRPr>
            </a:lvl2pPr>
            <a:lvl3pPr marL="1143000" indent="-228600" algn="l">
              <a:defRPr sz="2200" b="1">
                <a:solidFill>
                  <a:srgbClr val="999999"/>
                </a:solidFill>
                <a:latin typeface="Arial" charset="0"/>
              </a:defRPr>
            </a:lvl3pPr>
            <a:lvl4pPr marL="1600200" indent="-228600" algn="l">
              <a:defRPr sz="2200" b="1">
                <a:solidFill>
                  <a:srgbClr val="999999"/>
                </a:solidFill>
                <a:latin typeface="Arial" charset="0"/>
              </a:defRPr>
            </a:lvl4pPr>
            <a:lvl5pPr marL="2057400" indent="-228600" algn="l">
              <a:defRPr sz="2200" b="1">
                <a:solidFill>
                  <a:srgbClr val="9999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III</a:t>
            </a:r>
          </a:p>
          <a:p>
            <a:pPr algn="ctr" eaLnBrk="1" hangingPunct="1"/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Pravo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na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</a:p>
          <a:p>
            <a:pPr algn="ctr" eaLnBrk="1" hangingPunct="1"/>
            <a:r>
              <a:rPr lang="sr-Latn-C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o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bavljanje</a:t>
            </a:r>
            <a:r>
              <a:rPr lang="sr-Latn-C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proizvodnje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električne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/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toplotne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energije</a:t>
            </a:r>
            <a:endParaRPr lang="en-US" sz="32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1141413" y="1844983"/>
            <a:ext cx="450850" cy="83686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99FF"/>
          </a:solidFill>
          <a:ln w="3810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6821488" y="1844983"/>
            <a:ext cx="450850" cy="83686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18" name="Oval 19"/>
          <p:cNvSpPr>
            <a:spLocks noChangeArrowheads="1"/>
          </p:cNvSpPr>
          <p:nvPr/>
        </p:nvSpPr>
        <p:spPr bwMode="auto">
          <a:xfrm>
            <a:off x="2589213" y="2861187"/>
            <a:ext cx="2546350" cy="3244645"/>
          </a:xfrm>
          <a:prstGeom prst="ellipse">
            <a:avLst/>
          </a:prstGeom>
          <a:solidFill>
            <a:srgbClr val="FEF0BE"/>
          </a:solidFill>
          <a:ln w="38100">
            <a:solidFill>
              <a:srgbClr val="FFC000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sz="32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203200" y="3186227"/>
            <a:ext cx="23304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 sz="2200" b="1">
                <a:solidFill>
                  <a:srgbClr val="999999"/>
                </a:solidFill>
                <a:latin typeface="Arial" charset="0"/>
              </a:defRPr>
            </a:lvl1pPr>
            <a:lvl2pPr marL="742950" indent="-285750" algn="l">
              <a:defRPr sz="2200" b="1">
                <a:solidFill>
                  <a:srgbClr val="999999"/>
                </a:solidFill>
                <a:latin typeface="Arial" charset="0"/>
              </a:defRPr>
            </a:lvl2pPr>
            <a:lvl3pPr marL="1143000" indent="-228600" algn="l">
              <a:defRPr sz="2200" b="1">
                <a:solidFill>
                  <a:srgbClr val="999999"/>
                </a:solidFill>
                <a:latin typeface="Arial" charset="0"/>
              </a:defRPr>
            </a:lvl3pPr>
            <a:lvl4pPr marL="1600200" indent="-228600" algn="l">
              <a:defRPr sz="2200" b="1">
                <a:solidFill>
                  <a:srgbClr val="999999"/>
                </a:solidFill>
                <a:latin typeface="Arial" charset="0"/>
              </a:defRPr>
            </a:lvl4pPr>
            <a:lvl5pPr marL="2057400" indent="-228600" algn="l">
              <a:defRPr sz="2200" b="1">
                <a:solidFill>
                  <a:srgbClr val="999999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999999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I</a:t>
            </a:r>
          </a:p>
          <a:p>
            <a:pPr algn="ctr" eaLnBrk="1" hangingPunct="1"/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Pravo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na</a:t>
            </a:r>
            <a:endParaRPr lang="sr-Latn-CS" sz="3200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/>
            <a:r>
              <a:rPr lang="sr-Latn-CS" sz="3200" dirty="0">
                <a:solidFill>
                  <a:schemeClr val="tx1"/>
                </a:solidFill>
                <a:latin typeface="Arial Narrow" pitchFamily="34" charset="0"/>
              </a:rPr>
              <a:t>istraživanje i</a:t>
            </a:r>
            <a:r>
              <a:rPr lang="en-US" sz="3200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sz="3200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eksploataciju</a:t>
            </a:r>
            <a:r>
              <a:rPr lang="en-US" sz="3200" b="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 </a:t>
            </a:r>
          </a:p>
        </p:txBody>
      </p: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3632200" y="1844983"/>
            <a:ext cx="450850" cy="83686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l"/>
            <a:endParaRPr lang="en-US" sz="1800" b="0">
              <a:solidFill>
                <a:schemeClr val="tx1"/>
              </a:solidFill>
            </a:endParaRPr>
          </a:p>
        </p:txBody>
      </p: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2533650" y="3497263"/>
            <a:ext cx="2611438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en-US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II</a:t>
            </a:r>
          </a:p>
          <a:p>
            <a:pPr algn="ctr" eaLnBrk="1" hangingPunct="1"/>
            <a:r>
              <a:rPr lang="en-US" sz="3200" b="1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Pravo</a:t>
            </a:r>
            <a:r>
              <a:rPr lang="en-US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  <a:endParaRPr lang="sr-Latn-CS" sz="3200" b="1" dirty="0">
              <a:solidFill>
                <a:schemeClr val="tx1"/>
              </a:solidFill>
              <a:latin typeface="Arial Narrow" pitchFamily="34" charset="0"/>
            </a:endParaRPr>
          </a:p>
          <a:p>
            <a:pPr algn="ctr" eaLnBrk="1" hangingPunct="1"/>
            <a:r>
              <a:rPr lang="en-US" sz="3200" b="1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na</a:t>
            </a:r>
            <a:r>
              <a:rPr lang="en-US" sz="3200" b="1" dirty="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 </a:t>
            </a:r>
          </a:p>
          <a:p>
            <a:pPr algn="ctr" eaLnBrk="1" hangingPunct="1"/>
            <a:r>
              <a:rPr lang="en-US" sz="3200" b="1" dirty="0" err="1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izgradnju</a:t>
            </a:r>
            <a:endParaRPr lang="en-US" sz="3200" b="1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2" name="AutoShape 13"/>
          <p:cNvSpPr>
            <a:spLocks noChangeArrowheads="1"/>
          </p:cNvSpPr>
          <p:nvPr/>
        </p:nvSpPr>
        <p:spPr bwMode="auto">
          <a:xfrm>
            <a:off x="0" y="5073446"/>
            <a:ext cx="2447925" cy="1598818"/>
          </a:xfrm>
          <a:prstGeom prst="irregularSeal1">
            <a:avLst/>
          </a:prstGeom>
          <a:solidFill>
            <a:srgbClr val="C1E0FF"/>
          </a:solidFill>
          <a:ln w="38100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sr-Latn-CS" sz="1800" i="1" dirty="0">
                <a:solidFill>
                  <a:schemeClr val="tx1"/>
                </a:solidFill>
                <a:latin typeface="Arial Narrow" pitchFamily="34" charset="0"/>
              </a:rPr>
              <a:t>Hidrogeotermalna </a:t>
            </a:r>
          </a:p>
          <a:p>
            <a:pPr algn="ctr"/>
            <a:r>
              <a:rPr lang="sr-Latn-CS" sz="1800" i="1" dirty="0">
                <a:solidFill>
                  <a:schemeClr val="tx1"/>
                </a:solidFill>
                <a:latin typeface="Arial Narrow" pitchFamily="34" charset="0"/>
              </a:rPr>
              <a:t>energija</a:t>
            </a:r>
            <a:endParaRPr lang="en-US" sz="1800" i="1" dirty="0">
              <a:solidFill>
                <a:schemeClr val="tx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28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981</Words>
  <Application>Microsoft Office PowerPoint</Application>
  <PresentationFormat>On-screen Show (4:3)</PresentationFormat>
  <Paragraphs>227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Clip</vt:lpstr>
      <vt:lpstr>IZGRADNJA POSTROJENJA I PROIZVODNJA ELEKTRIČNE/TOPLOTNE ENERGIJE  IZ OBNOVLJIVIH IZVORA U REPUBLICI SRBIJI</vt:lpstr>
      <vt:lpstr>Korišćenje obnovljivih izvora energije - izvori prava za podsticaje iz oblasti energetike -</vt:lpstr>
      <vt:lpstr>Korišćenje obnovljivih izvora energije - izvori prava za podsticaje iz oblasti energetike -</vt:lpstr>
      <vt:lpstr>Ugovor o osnivanju Energtske zajednice</vt:lpstr>
      <vt:lpstr>Oblasti rada Energetske zajednice</vt:lpstr>
      <vt:lpstr>Propisi Republike Srbije za korišćenje obnovljivih izvora energije  - međunarodni ugovori -</vt:lpstr>
      <vt:lpstr>Relevantni propisi</vt:lpstr>
      <vt:lpstr>Nadležne institucije</vt:lpstr>
      <vt:lpstr>Prava koja treba da stekne investitor</vt:lpstr>
      <vt:lpstr>I Sticanje prava na istraživanje i eksploataciju </vt:lpstr>
      <vt:lpstr>II Sticanje prava na izgradnju</vt:lpstr>
      <vt:lpstr>III Sticanje prava na obavljanje proizvodnje električne energije</vt:lpstr>
      <vt:lpstr>Status povlašćenog proizvođača</vt:lpstr>
      <vt:lpstr>Podsticajna  otkupna cena</vt:lpstr>
      <vt:lpstr>Sticanje (privremenog) statusa povlašćenog proizvođača</vt:lpstr>
      <vt:lpstr>...Od investicije u korišćenje obnovljivih izvora energije do proizvodnje energije...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Branislav</dc:creator>
  <cp:lastModifiedBy>Nada Mitrovic</cp:lastModifiedBy>
  <cp:revision>26</cp:revision>
  <dcterms:created xsi:type="dcterms:W3CDTF">2012-02-13T13:32:00Z</dcterms:created>
  <dcterms:modified xsi:type="dcterms:W3CDTF">2013-02-27T15:36:39Z</dcterms:modified>
</cp:coreProperties>
</file>